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3D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07" d="100"/>
          <a:sy n="107" d="100"/>
        </p:scale>
        <p:origin x="8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Forrest\Desktop\Work\CareerFoundry\vgsales_E8.xlsx" TargetMode="Externa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Forrest\Desktop\Work\CareerFoundry\vgsales_E9.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Forrest\Desktop\Work\CareerFoundry\vgsales_clean.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Forrest\Desktop\Work\CareerFoundry\vgsales_clean.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Forrest\Desktop\Work\CareerFoundry\vgsales_clean.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[vgsales_E8.xlsx]Sheet 4!PivotTable3</c:name>
    <c:fmtId val="50"/>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Share of game sales by region (1996-2016)</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 4'!$B$3</c:f>
              <c:strCache>
                <c:ptCount val="1"/>
                <c:pt idx="0">
                  <c:v>North America</c:v>
                </c:pt>
              </c:strCache>
            </c:strRef>
          </c:tx>
          <c:spPr>
            <a:ln w="34925" cap="rnd">
              <a:solidFill>
                <a:schemeClr val="accent1"/>
              </a:solid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cat>
            <c:strRef>
              <c:f>'Sheet 4'!$A$4:$A$25</c:f>
              <c:strCache>
                <c:ptCount val="21"/>
                <c:pt idx="0">
                  <c:v>1996</c:v>
                </c:pt>
                <c:pt idx="1">
                  <c:v>1997</c:v>
                </c:pt>
                <c:pt idx="2">
                  <c:v>1998</c:v>
                </c:pt>
                <c:pt idx="3">
                  <c:v>1999</c:v>
                </c:pt>
                <c:pt idx="4">
                  <c:v>2000</c:v>
                </c:pt>
                <c:pt idx="5">
                  <c:v>2001</c:v>
                </c:pt>
                <c:pt idx="6">
                  <c:v>2002</c:v>
                </c:pt>
                <c:pt idx="7">
                  <c:v>2003</c:v>
                </c:pt>
                <c:pt idx="8">
                  <c:v>2004</c:v>
                </c:pt>
                <c:pt idx="9">
                  <c:v>2005</c:v>
                </c:pt>
                <c:pt idx="10">
                  <c:v>2006</c:v>
                </c:pt>
                <c:pt idx="11">
                  <c:v>2007</c:v>
                </c:pt>
                <c:pt idx="12">
                  <c:v>2008</c:v>
                </c:pt>
                <c:pt idx="13">
                  <c:v>2009</c:v>
                </c:pt>
                <c:pt idx="14">
                  <c:v>2010</c:v>
                </c:pt>
                <c:pt idx="15">
                  <c:v>2011</c:v>
                </c:pt>
                <c:pt idx="16">
                  <c:v>2012</c:v>
                </c:pt>
                <c:pt idx="17">
                  <c:v>2013</c:v>
                </c:pt>
                <c:pt idx="18">
                  <c:v>2014</c:v>
                </c:pt>
                <c:pt idx="19">
                  <c:v>2015</c:v>
                </c:pt>
                <c:pt idx="20">
                  <c:v>2016</c:v>
                </c:pt>
              </c:strCache>
            </c:strRef>
          </c:cat>
          <c:val>
            <c:numRef>
              <c:f>'Sheet 4'!$B$4:$B$25</c:f>
              <c:numCache>
                <c:formatCode>0%</c:formatCode>
                <c:ptCount val="21"/>
                <c:pt idx="0">
                  <c:v>0.4356515189555612</c:v>
                </c:pt>
                <c:pt idx="1">
                  <c:v>0.47143994427306202</c:v>
                </c:pt>
                <c:pt idx="2">
                  <c:v>0.50048738643896051</c:v>
                </c:pt>
                <c:pt idx="3">
                  <c:v>0.50169140764914211</c:v>
                </c:pt>
                <c:pt idx="4">
                  <c:v>0.46879341139114866</c:v>
                </c:pt>
                <c:pt idx="5">
                  <c:v>0.52487404591667675</c:v>
                </c:pt>
                <c:pt idx="6">
                  <c:v>0.54659688511327154</c:v>
                </c:pt>
                <c:pt idx="7">
                  <c:v>0.54098085790135908</c:v>
                </c:pt>
                <c:pt idx="8">
                  <c:v>0.53084829839498493</c:v>
                </c:pt>
                <c:pt idx="9">
                  <c:v>0.52748614281056783</c:v>
                </c:pt>
                <c:pt idx="10">
                  <c:v>0.50499001996008674</c:v>
                </c:pt>
                <c:pt idx="11">
                  <c:v>0.51019407157922569</c:v>
                </c:pt>
                <c:pt idx="12">
                  <c:v>0.51689954405059801</c:v>
                </c:pt>
                <c:pt idx="13">
                  <c:v>0.50741239892183521</c:v>
                </c:pt>
                <c:pt idx="14">
                  <c:v>0.50626508028954609</c:v>
                </c:pt>
                <c:pt idx="15">
                  <c:v>0.4671795965038138</c:v>
                </c:pt>
                <c:pt idx="16">
                  <c:v>0.4262529570336161</c:v>
                </c:pt>
                <c:pt idx="17">
                  <c:v>0.41987466427932135</c:v>
                </c:pt>
                <c:pt idx="18">
                  <c:v>0.39154428126390989</c:v>
                </c:pt>
                <c:pt idx="19">
                  <c:v>0.38882166086825193</c:v>
                </c:pt>
                <c:pt idx="20">
                  <c:v>0.31946989990131225</c:v>
                </c:pt>
              </c:numCache>
            </c:numRef>
          </c:val>
          <c:smooth val="0"/>
          <c:extLst>
            <c:ext xmlns:c16="http://schemas.microsoft.com/office/drawing/2014/chart" uri="{C3380CC4-5D6E-409C-BE32-E72D297353CC}">
              <c16:uniqueId val="{00000000-ABE7-4BDC-8079-DF4F507E692F}"/>
            </c:ext>
          </c:extLst>
        </c:ser>
        <c:ser>
          <c:idx val="1"/>
          <c:order val="1"/>
          <c:tx>
            <c:strRef>
              <c:f>'Sheet 4'!$C$3</c:f>
              <c:strCache>
                <c:ptCount val="1"/>
                <c:pt idx="0">
                  <c:v>Europe</c:v>
                </c:pt>
              </c:strCache>
            </c:strRef>
          </c:tx>
          <c:spPr>
            <a:ln w="34925" cap="rnd">
              <a:solidFill>
                <a:schemeClr val="accent2"/>
              </a:solidFill>
              <a:round/>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cat>
            <c:strRef>
              <c:f>'Sheet 4'!$A$4:$A$25</c:f>
              <c:strCache>
                <c:ptCount val="21"/>
                <c:pt idx="0">
                  <c:v>1996</c:v>
                </c:pt>
                <c:pt idx="1">
                  <c:v>1997</c:v>
                </c:pt>
                <c:pt idx="2">
                  <c:v>1998</c:v>
                </c:pt>
                <c:pt idx="3">
                  <c:v>1999</c:v>
                </c:pt>
                <c:pt idx="4">
                  <c:v>2000</c:v>
                </c:pt>
                <c:pt idx="5">
                  <c:v>2001</c:v>
                </c:pt>
                <c:pt idx="6">
                  <c:v>2002</c:v>
                </c:pt>
                <c:pt idx="7">
                  <c:v>2003</c:v>
                </c:pt>
                <c:pt idx="8">
                  <c:v>2004</c:v>
                </c:pt>
                <c:pt idx="9">
                  <c:v>2005</c:v>
                </c:pt>
                <c:pt idx="10">
                  <c:v>2006</c:v>
                </c:pt>
                <c:pt idx="11">
                  <c:v>2007</c:v>
                </c:pt>
                <c:pt idx="12">
                  <c:v>2008</c:v>
                </c:pt>
                <c:pt idx="13">
                  <c:v>2009</c:v>
                </c:pt>
                <c:pt idx="14">
                  <c:v>2010</c:v>
                </c:pt>
                <c:pt idx="15">
                  <c:v>2011</c:v>
                </c:pt>
                <c:pt idx="16">
                  <c:v>2012</c:v>
                </c:pt>
                <c:pt idx="17">
                  <c:v>2013</c:v>
                </c:pt>
                <c:pt idx="18">
                  <c:v>2014</c:v>
                </c:pt>
                <c:pt idx="19">
                  <c:v>2015</c:v>
                </c:pt>
                <c:pt idx="20">
                  <c:v>2016</c:v>
                </c:pt>
              </c:strCache>
            </c:strRef>
          </c:cat>
          <c:val>
            <c:numRef>
              <c:f>'Sheet 4'!$C$4:$C$25</c:f>
              <c:numCache>
                <c:formatCode>0%</c:formatCode>
                <c:ptCount val="21"/>
                <c:pt idx="0">
                  <c:v>0.23730856138589002</c:v>
                </c:pt>
                <c:pt idx="1">
                  <c:v>0.24042193253059987</c:v>
                </c:pt>
                <c:pt idx="2">
                  <c:v>0.26084922213124428</c:v>
                </c:pt>
                <c:pt idx="3">
                  <c:v>0.24941298205117995</c:v>
                </c:pt>
                <c:pt idx="4">
                  <c:v>0.26170867235562595</c:v>
                </c:pt>
                <c:pt idx="5">
                  <c:v>0.28627025070142126</c:v>
                </c:pt>
                <c:pt idx="6">
                  <c:v>0.27745752427184667</c:v>
                </c:pt>
                <c:pt idx="7">
                  <c:v>0.29009361464300853</c:v>
                </c:pt>
                <c:pt idx="8">
                  <c:v>0.25594428942787123</c:v>
                </c:pt>
                <c:pt idx="9">
                  <c:v>0.26514509292468436</c:v>
                </c:pt>
                <c:pt idx="10">
                  <c:v>0.2480423767848963</c:v>
                </c:pt>
                <c:pt idx="11">
                  <c:v>0.26265879698510791</c:v>
                </c:pt>
                <c:pt idx="12">
                  <c:v>0.27165759670539963</c:v>
                </c:pt>
                <c:pt idx="13">
                  <c:v>0.28712189278227235</c:v>
                </c:pt>
                <c:pt idx="14">
                  <c:v>0.29433397121225019</c:v>
                </c:pt>
                <c:pt idx="15">
                  <c:v>0.32450241283746123</c:v>
                </c:pt>
                <c:pt idx="16">
                  <c:v>0.326731583869727</c:v>
                </c:pt>
                <c:pt idx="17">
                  <c:v>0.34168904804536093</c:v>
                </c:pt>
                <c:pt idx="18">
                  <c:v>0.37279335410176723</c:v>
                </c:pt>
                <c:pt idx="19">
                  <c:v>0.36949780668582882</c:v>
                </c:pt>
                <c:pt idx="20">
                  <c:v>0.37727336810940471</c:v>
                </c:pt>
              </c:numCache>
            </c:numRef>
          </c:val>
          <c:smooth val="0"/>
          <c:extLst>
            <c:ext xmlns:c16="http://schemas.microsoft.com/office/drawing/2014/chart" uri="{C3380CC4-5D6E-409C-BE32-E72D297353CC}">
              <c16:uniqueId val="{00000001-ABE7-4BDC-8079-DF4F507E692F}"/>
            </c:ext>
          </c:extLst>
        </c:ser>
        <c:ser>
          <c:idx val="2"/>
          <c:order val="2"/>
          <c:tx>
            <c:strRef>
              <c:f>'Sheet 4'!$D$3</c:f>
              <c:strCache>
                <c:ptCount val="1"/>
                <c:pt idx="0">
                  <c:v>Japan</c:v>
                </c:pt>
              </c:strCache>
            </c:strRef>
          </c:tx>
          <c:spPr>
            <a:ln w="34925" cap="rnd">
              <a:solidFill>
                <a:schemeClr val="accent3"/>
              </a:solidFill>
              <a:round/>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cat>
            <c:strRef>
              <c:f>'Sheet 4'!$A$4:$A$25</c:f>
              <c:strCache>
                <c:ptCount val="21"/>
                <c:pt idx="0">
                  <c:v>1996</c:v>
                </c:pt>
                <c:pt idx="1">
                  <c:v>1997</c:v>
                </c:pt>
                <c:pt idx="2">
                  <c:v>1998</c:v>
                </c:pt>
                <c:pt idx="3">
                  <c:v>1999</c:v>
                </c:pt>
                <c:pt idx="4">
                  <c:v>2000</c:v>
                </c:pt>
                <c:pt idx="5">
                  <c:v>2001</c:v>
                </c:pt>
                <c:pt idx="6">
                  <c:v>2002</c:v>
                </c:pt>
                <c:pt idx="7">
                  <c:v>2003</c:v>
                </c:pt>
                <c:pt idx="8">
                  <c:v>2004</c:v>
                </c:pt>
                <c:pt idx="9">
                  <c:v>2005</c:v>
                </c:pt>
                <c:pt idx="10">
                  <c:v>2006</c:v>
                </c:pt>
                <c:pt idx="11">
                  <c:v>2007</c:v>
                </c:pt>
                <c:pt idx="12">
                  <c:v>2008</c:v>
                </c:pt>
                <c:pt idx="13">
                  <c:v>2009</c:v>
                </c:pt>
                <c:pt idx="14">
                  <c:v>2010</c:v>
                </c:pt>
                <c:pt idx="15">
                  <c:v>2011</c:v>
                </c:pt>
                <c:pt idx="16">
                  <c:v>2012</c:v>
                </c:pt>
                <c:pt idx="17">
                  <c:v>2013</c:v>
                </c:pt>
                <c:pt idx="18">
                  <c:v>2014</c:v>
                </c:pt>
                <c:pt idx="19">
                  <c:v>2015</c:v>
                </c:pt>
                <c:pt idx="20">
                  <c:v>2016</c:v>
                </c:pt>
              </c:strCache>
            </c:strRef>
          </c:cat>
          <c:val>
            <c:numRef>
              <c:f>'Sheet 4'!$D$4:$D$25</c:f>
              <c:numCache>
                <c:formatCode>0%</c:formatCode>
                <c:ptCount val="21"/>
                <c:pt idx="0">
                  <c:v>0.28842580969118753</c:v>
                </c:pt>
                <c:pt idx="1">
                  <c:v>0.24315852323614259</c:v>
                </c:pt>
                <c:pt idx="2">
                  <c:v>0.19511053924435634</c:v>
                </c:pt>
                <c:pt idx="3">
                  <c:v>0.20830182672026093</c:v>
                </c:pt>
                <c:pt idx="4">
                  <c:v>0.21219487993649533</c:v>
                </c:pt>
                <c:pt idx="5">
                  <c:v>0.12025220985307901</c:v>
                </c:pt>
                <c:pt idx="6">
                  <c:v>0.10558252427184518</c:v>
                </c:pt>
                <c:pt idx="7">
                  <c:v>9.5570769875646597E-2</c:v>
                </c:pt>
                <c:pt idx="8">
                  <c:v>9.9329851422575485E-2</c:v>
                </c:pt>
                <c:pt idx="9">
                  <c:v>0.11798717530703247</c:v>
                </c:pt>
                <c:pt idx="10">
                  <c:v>0.14150545063718933</c:v>
                </c:pt>
                <c:pt idx="11">
                  <c:v>9.863806549711561E-2</c:v>
                </c:pt>
                <c:pt idx="12">
                  <c:v>8.8807177526107561E-2</c:v>
                </c:pt>
                <c:pt idx="13">
                  <c:v>9.2737346510932128E-2</c:v>
                </c:pt>
                <c:pt idx="14">
                  <c:v>9.9059821948582691E-2</c:v>
                </c:pt>
                <c:pt idx="15">
                  <c:v>0.10279268978081073</c:v>
                </c:pt>
                <c:pt idx="16">
                  <c:v>0.14232271551961378</c:v>
                </c:pt>
                <c:pt idx="17">
                  <c:v>0.12921515965383537</c:v>
                </c:pt>
                <c:pt idx="18">
                  <c:v>0.11707461800919847</c:v>
                </c:pt>
                <c:pt idx="19">
                  <c:v>0.12751474814702896</c:v>
                </c:pt>
                <c:pt idx="20">
                  <c:v>0.19314817425630881</c:v>
                </c:pt>
              </c:numCache>
            </c:numRef>
          </c:val>
          <c:smooth val="0"/>
          <c:extLst>
            <c:ext xmlns:c16="http://schemas.microsoft.com/office/drawing/2014/chart" uri="{C3380CC4-5D6E-409C-BE32-E72D297353CC}">
              <c16:uniqueId val="{00000002-ABE7-4BDC-8079-DF4F507E692F}"/>
            </c:ext>
          </c:extLst>
        </c:ser>
        <c:ser>
          <c:idx val="3"/>
          <c:order val="3"/>
          <c:tx>
            <c:strRef>
              <c:f>'Sheet 4'!$E$3</c:f>
              <c:strCache>
                <c:ptCount val="1"/>
                <c:pt idx="0">
                  <c:v>Other regions</c:v>
                </c:pt>
              </c:strCache>
            </c:strRef>
          </c:tx>
          <c:spPr>
            <a:ln w="34925" cap="rnd">
              <a:solidFill>
                <a:schemeClr val="accent4"/>
              </a:solidFill>
              <a:round/>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cat>
            <c:strRef>
              <c:f>'Sheet 4'!$A$4:$A$25</c:f>
              <c:strCache>
                <c:ptCount val="21"/>
                <c:pt idx="0">
                  <c:v>1996</c:v>
                </c:pt>
                <c:pt idx="1">
                  <c:v>1997</c:v>
                </c:pt>
                <c:pt idx="2">
                  <c:v>1998</c:v>
                </c:pt>
                <c:pt idx="3">
                  <c:v>1999</c:v>
                </c:pt>
                <c:pt idx="4">
                  <c:v>2000</c:v>
                </c:pt>
                <c:pt idx="5">
                  <c:v>2001</c:v>
                </c:pt>
                <c:pt idx="6">
                  <c:v>2002</c:v>
                </c:pt>
                <c:pt idx="7">
                  <c:v>2003</c:v>
                </c:pt>
                <c:pt idx="8">
                  <c:v>2004</c:v>
                </c:pt>
                <c:pt idx="9">
                  <c:v>2005</c:v>
                </c:pt>
                <c:pt idx="10">
                  <c:v>2006</c:v>
                </c:pt>
                <c:pt idx="11">
                  <c:v>2007</c:v>
                </c:pt>
                <c:pt idx="12">
                  <c:v>2008</c:v>
                </c:pt>
                <c:pt idx="13">
                  <c:v>2009</c:v>
                </c:pt>
                <c:pt idx="14">
                  <c:v>2010</c:v>
                </c:pt>
                <c:pt idx="15">
                  <c:v>2011</c:v>
                </c:pt>
                <c:pt idx="16">
                  <c:v>2012</c:v>
                </c:pt>
                <c:pt idx="17">
                  <c:v>2013</c:v>
                </c:pt>
                <c:pt idx="18">
                  <c:v>2014</c:v>
                </c:pt>
                <c:pt idx="19">
                  <c:v>2015</c:v>
                </c:pt>
                <c:pt idx="20">
                  <c:v>2016</c:v>
                </c:pt>
              </c:strCache>
            </c:strRef>
          </c:cat>
          <c:val>
            <c:numRef>
              <c:f>'Sheet 4'!$E$4:$E$25</c:f>
              <c:numCache>
                <c:formatCode>0%</c:formatCode>
                <c:ptCount val="21"/>
                <c:pt idx="0">
                  <c:v>3.8614109967361192E-2</c:v>
                </c:pt>
                <c:pt idx="1">
                  <c:v>4.5427405712011003E-2</c:v>
                </c:pt>
                <c:pt idx="2">
                  <c:v>4.4176706827309085E-2</c:v>
                </c:pt>
                <c:pt idx="3">
                  <c:v>4.2384685796155334E-2</c:v>
                </c:pt>
                <c:pt idx="4">
                  <c:v>6.1867434014685134E-2</c:v>
                </c:pt>
                <c:pt idx="5">
                  <c:v>6.9870576522763003E-2</c:v>
                </c:pt>
                <c:pt idx="6">
                  <c:v>6.9098907766991235E-2</c:v>
                </c:pt>
                <c:pt idx="7">
                  <c:v>7.2684085510689736E-2</c:v>
                </c:pt>
                <c:pt idx="8">
                  <c:v>0.11311440223223859</c:v>
                </c:pt>
                <c:pt idx="9">
                  <c:v>8.9251168351266189E-2</c:v>
                </c:pt>
                <c:pt idx="10">
                  <c:v>0.10657531091662968</c:v>
                </c:pt>
                <c:pt idx="11">
                  <c:v>0.13011134182430839</c:v>
                </c:pt>
                <c:pt idx="12">
                  <c:v>0.12478305633181612</c:v>
                </c:pt>
                <c:pt idx="13">
                  <c:v>0.11430068882899358</c:v>
                </c:pt>
                <c:pt idx="14">
                  <c:v>0.1014560279557374</c:v>
                </c:pt>
                <c:pt idx="15">
                  <c:v>0.10953700653113463</c:v>
                </c:pt>
                <c:pt idx="16">
                  <c:v>0.11046927435770497</c:v>
                </c:pt>
                <c:pt idx="17">
                  <c:v>0.11497246412197179</c:v>
                </c:pt>
                <c:pt idx="18">
                  <c:v>0.12538199080255183</c:v>
                </c:pt>
                <c:pt idx="19">
                  <c:v>0.12343064589320947</c:v>
                </c:pt>
                <c:pt idx="20">
                  <c:v>0.12716763005780346</c:v>
                </c:pt>
              </c:numCache>
            </c:numRef>
          </c:val>
          <c:smooth val="0"/>
          <c:extLst>
            <c:ext xmlns:c16="http://schemas.microsoft.com/office/drawing/2014/chart" uri="{C3380CC4-5D6E-409C-BE32-E72D297353CC}">
              <c16:uniqueId val="{00000003-ABE7-4BDC-8079-DF4F507E692F}"/>
            </c:ext>
          </c:extLst>
        </c:ser>
        <c:dLbls>
          <c:showLegendKey val="0"/>
          <c:showVal val="0"/>
          <c:showCatName val="0"/>
          <c:showSerName val="0"/>
          <c:showPercent val="0"/>
          <c:showBubbleSize val="0"/>
        </c:dLbls>
        <c:marker val="1"/>
        <c:smooth val="0"/>
        <c:axId val="936512096"/>
        <c:axId val="936511680"/>
      </c:lineChart>
      <c:catAx>
        <c:axId val="936512096"/>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36511680"/>
        <c:crosses val="autoZero"/>
        <c:auto val="1"/>
        <c:lblAlgn val="ctr"/>
        <c:lblOffset val="100"/>
        <c:noMultiLvlLbl val="0"/>
      </c:catAx>
      <c:valAx>
        <c:axId val="936511680"/>
        <c:scaling>
          <c:orientation val="minMax"/>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Percentage of global sales</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3651209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[vgsales_E9.xlsx]Sheet 3!PivotTable1</c:name>
    <c:fmtId val="6"/>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Game sales by genre (2015-2016)</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percentStacked"/>
        <c:varyColors val="0"/>
        <c:ser>
          <c:idx val="0"/>
          <c:order val="0"/>
          <c:tx>
            <c:strRef>
              <c:f>'Sheet 3'!$N$6</c:f>
              <c:strCache>
                <c:ptCount val="1"/>
                <c:pt idx="0">
                  <c:v>North America</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 3'!$M$7:$M$19</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'Sheet 3'!$N$7:$N$19</c:f>
              <c:numCache>
                <c:formatCode>General</c:formatCode>
                <c:ptCount val="12"/>
                <c:pt idx="0">
                  <c:v>28.699999999999989</c:v>
                </c:pt>
                <c:pt idx="1">
                  <c:v>3.1</c:v>
                </c:pt>
                <c:pt idx="2">
                  <c:v>5.1999999999999993</c:v>
                </c:pt>
                <c:pt idx="3">
                  <c:v>5.0299999999999994</c:v>
                </c:pt>
                <c:pt idx="4">
                  <c:v>3.29</c:v>
                </c:pt>
                <c:pt idx="5">
                  <c:v>0.05</c:v>
                </c:pt>
                <c:pt idx="6">
                  <c:v>2.2999999999999998</c:v>
                </c:pt>
                <c:pt idx="7">
                  <c:v>14.739999999999993</c:v>
                </c:pt>
                <c:pt idx="8">
                  <c:v>38.230000000000004</c:v>
                </c:pt>
                <c:pt idx="9">
                  <c:v>1.1300000000000001</c:v>
                </c:pt>
                <c:pt idx="10">
                  <c:v>23.03</c:v>
                </c:pt>
                <c:pt idx="11">
                  <c:v>0.67999999999999994</c:v>
                </c:pt>
              </c:numCache>
            </c:numRef>
          </c:val>
          <c:extLst>
            <c:ext xmlns:c16="http://schemas.microsoft.com/office/drawing/2014/chart" uri="{C3380CC4-5D6E-409C-BE32-E72D297353CC}">
              <c16:uniqueId val="{00000000-2945-4FD0-9C30-E0EEEC2BF5D9}"/>
            </c:ext>
          </c:extLst>
        </c:ser>
        <c:ser>
          <c:idx val="1"/>
          <c:order val="1"/>
          <c:tx>
            <c:strRef>
              <c:f>'Sheet 3'!$O$6</c:f>
              <c:strCache>
                <c:ptCount val="1"/>
                <c:pt idx="0">
                  <c:v>Europe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 3'!$M$7:$M$19</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'Sheet 3'!$O$7:$O$19</c:f>
              <c:numCache>
                <c:formatCode>General</c:formatCode>
                <c:ptCount val="12"/>
                <c:pt idx="0">
                  <c:v>31.009999999999987</c:v>
                </c:pt>
                <c:pt idx="1">
                  <c:v>3.7700000000000005</c:v>
                </c:pt>
                <c:pt idx="2">
                  <c:v>3.5300000000000007</c:v>
                </c:pt>
                <c:pt idx="3">
                  <c:v>3.8</c:v>
                </c:pt>
                <c:pt idx="4">
                  <c:v>2.6800000000000006</c:v>
                </c:pt>
                <c:pt idx="5">
                  <c:v>0.11</c:v>
                </c:pt>
                <c:pt idx="6">
                  <c:v>5.8799999999999981</c:v>
                </c:pt>
                <c:pt idx="7">
                  <c:v>13.809999999999999</c:v>
                </c:pt>
                <c:pt idx="8">
                  <c:v>31.930000000000007</c:v>
                </c:pt>
                <c:pt idx="9">
                  <c:v>2.6000000000000005</c:v>
                </c:pt>
                <c:pt idx="10">
                  <c:v>24.04999999999999</c:v>
                </c:pt>
                <c:pt idx="11">
                  <c:v>1.3000000000000003</c:v>
                </c:pt>
              </c:numCache>
            </c:numRef>
          </c:val>
          <c:extLst>
            <c:ext xmlns:c16="http://schemas.microsoft.com/office/drawing/2014/chart" uri="{C3380CC4-5D6E-409C-BE32-E72D297353CC}">
              <c16:uniqueId val="{00000001-2945-4FD0-9C30-E0EEEC2BF5D9}"/>
            </c:ext>
          </c:extLst>
        </c:ser>
        <c:ser>
          <c:idx val="2"/>
          <c:order val="2"/>
          <c:tx>
            <c:strRef>
              <c:f>'Sheet 3'!$P$6</c:f>
              <c:strCache>
                <c:ptCount val="1"/>
                <c:pt idx="0">
                  <c:v>Japan</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 3'!$M$7:$M$19</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'Sheet 3'!$P$7:$P$19</c:f>
              <c:numCache>
                <c:formatCode>General</c:formatCode>
                <c:ptCount val="12"/>
                <c:pt idx="0">
                  <c:v>21.640000000000004</c:v>
                </c:pt>
                <c:pt idx="1">
                  <c:v>1.9300000000000008</c:v>
                </c:pt>
                <c:pt idx="2">
                  <c:v>1.4300000000000002</c:v>
                </c:pt>
                <c:pt idx="3">
                  <c:v>2.91</c:v>
                </c:pt>
                <c:pt idx="4">
                  <c:v>1.4000000000000001</c:v>
                </c:pt>
                <c:pt idx="5">
                  <c:v>0.52</c:v>
                </c:pt>
                <c:pt idx="6">
                  <c:v>0.29000000000000004</c:v>
                </c:pt>
                <c:pt idx="7">
                  <c:v>10.339999999999998</c:v>
                </c:pt>
                <c:pt idx="8">
                  <c:v>3.2999999999999985</c:v>
                </c:pt>
                <c:pt idx="9">
                  <c:v>1.8800000000000001</c:v>
                </c:pt>
                <c:pt idx="10">
                  <c:v>1.4999999999999998</c:v>
                </c:pt>
                <c:pt idx="11">
                  <c:v>0.2</c:v>
                </c:pt>
              </c:numCache>
            </c:numRef>
          </c:val>
          <c:extLst>
            <c:ext xmlns:c16="http://schemas.microsoft.com/office/drawing/2014/chart" uri="{C3380CC4-5D6E-409C-BE32-E72D297353CC}">
              <c16:uniqueId val="{00000002-2945-4FD0-9C30-E0EEEC2BF5D9}"/>
            </c:ext>
          </c:extLst>
        </c:ser>
        <c:ser>
          <c:idx val="3"/>
          <c:order val="3"/>
          <c:tx>
            <c:strRef>
              <c:f>'Sheet 3'!$Q$6</c:f>
              <c:strCache>
                <c:ptCount val="1"/>
                <c:pt idx="0">
                  <c:v>Other</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 3'!$M$7:$M$19</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'Sheet 3'!$Q$7:$Q$19</c:f>
              <c:numCache>
                <c:formatCode>General</c:formatCode>
                <c:ptCount val="12"/>
                <c:pt idx="0">
                  <c:v>10.809999999999981</c:v>
                </c:pt>
                <c:pt idx="1">
                  <c:v>1.24</c:v>
                </c:pt>
                <c:pt idx="2">
                  <c:v>1.5699999999999998</c:v>
                </c:pt>
                <c:pt idx="3">
                  <c:v>1.6700000000000006</c:v>
                </c:pt>
                <c:pt idx="4">
                  <c:v>0.94000000000000006</c:v>
                </c:pt>
                <c:pt idx="5">
                  <c:v>0.11</c:v>
                </c:pt>
                <c:pt idx="6">
                  <c:v>1.1200000000000001</c:v>
                </c:pt>
                <c:pt idx="7">
                  <c:v>4.7899999999999956</c:v>
                </c:pt>
                <c:pt idx="8">
                  <c:v>10.829999999999997</c:v>
                </c:pt>
                <c:pt idx="9">
                  <c:v>0.53</c:v>
                </c:pt>
                <c:pt idx="10">
                  <c:v>7.5899999999999919</c:v>
                </c:pt>
                <c:pt idx="11">
                  <c:v>0.3600000000000001</c:v>
                </c:pt>
              </c:numCache>
            </c:numRef>
          </c:val>
          <c:extLst>
            <c:ext xmlns:c16="http://schemas.microsoft.com/office/drawing/2014/chart" uri="{C3380CC4-5D6E-409C-BE32-E72D297353CC}">
              <c16:uniqueId val="{00000003-2945-4FD0-9C30-E0EEEC2BF5D9}"/>
            </c:ext>
          </c:extLst>
        </c:ser>
        <c:dLbls>
          <c:showLegendKey val="0"/>
          <c:showVal val="0"/>
          <c:showCatName val="0"/>
          <c:showSerName val="0"/>
          <c:showPercent val="0"/>
          <c:showBubbleSize val="0"/>
        </c:dLbls>
        <c:gapWidth val="150"/>
        <c:overlap val="100"/>
        <c:axId val="1737124816"/>
        <c:axId val="1737123152"/>
      </c:barChart>
      <c:catAx>
        <c:axId val="173712481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37123152"/>
        <c:crosses val="autoZero"/>
        <c:auto val="1"/>
        <c:lblAlgn val="ctr"/>
        <c:lblOffset val="100"/>
        <c:noMultiLvlLbl val="0"/>
      </c:catAx>
      <c:valAx>
        <c:axId val="1737123152"/>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371248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[vgsales_clean.xlsx]Sheet1!PivotTable1</c:name>
    <c:fmtId val="27"/>
  </c:pivotSource>
  <c:chart>
    <c:title>
      <c:tx>
        <c:rich>
          <a:bodyPr rot="0" spcFirstLastPara="1" vertOverflow="ellipsis" vert="horz" wrap="square" anchor="t"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Game sales by genre </a:t>
            </a:r>
            <a:br>
              <a:rPr lang="en-US" dirty="0"/>
            </a:br>
            <a:r>
              <a:rPr lang="en-US" dirty="0"/>
              <a:t>(Europe, 2006-2016)</a:t>
            </a:r>
          </a:p>
        </c:rich>
      </c:tx>
      <c:layout>
        <c:manualLayout>
          <c:xMode val="edge"/>
          <c:yMode val="edge"/>
          <c:x val="0.27667217629196705"/>
          <c:y val="1.4964498452798791E-2"/>
        </c:manualLayout>
      </c:layout>
      <c:overlay val="0"/>
      <c:spPr>
        <a:noFill/>
        <a:ln>
          <a:noFill/>
        </a:ln>
        <a:effectLst/>
      </c:spPr>
      <c:txPr>
        <a:bodyPr rot="0" spcFirstLastPara="1" vertOverflow="ellipsis" vert="horz" wrap="square" anchor="t"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dLbl>
          <c:idx val="0"/>
          <c:showLegendKey val="0"/>
          <c:showVal val="0"/>
          <c:showCatName val="0"/>
          <c:showSerName val="0"/>
          <c:showPercent val="0"/>
          <c:showBubbleSize val="0"/>
          <c:extLst>
            <c:ext xmlns:c15="http://schemas.microsoft.com/office/drawing/2012/chart" uri="{CE6537A1-D6FC-4f65-9D91-7224C49458BB}"/>
          </c:extLst>
        </c:dLbl>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dLbl>
          <c:idx val="0"/>
          <c:showLegendKey val="0"/>
          <c:showVal val="0"/>
          <c:showCatName val="0"/>
          <c:showSerName val="0"/>
          <c:showPercent val="0"/>
          <c:showBubbleSize val="0"/>
          <c:extLst>
            <c:ext xmlns:c15="http://schemas.microsoft.com/office/drawing/2012/chart" uri="{CE6537A1-D6FC-4f65-9D91-7224C49458BB}"/>
          </c:extLst>
        </c:dLbl>
      </c:pivotFmt>
      <c:pivotFmt>
        <c:idx val="15"/>
        <c:dLbl>
          <c:idx val="0"/>
          <c:showLegendKey val="0"/>
          <c:showVal val="0"/>
          <c:showCatName val="0"/>
          <c:showSerName val="0"/>
          <c:showPercent val="0"/>
          <c:showBubbleSize val="0"/>
          <c:extLst>
            <c:ext xmlns:c15="http://schemas.microsoft.com/office/drawing/2012/chart" uri="{CE6537A1-D6FC-4f65-9D91-7224C49458BB}"/>
          </c:extLst>
        </c:dLbl>
      </c:pivotFmt>
      <c:pivotFmt>
        <c:idx val="16"/>
        <c:dLbl>
          <c:idx val="0"/>
          <c:showLegendKey val="0"/>
          <c:showVal val="0"/>
          <c:showCatName val="0"/>
          <c:showSerName val="0"/>
          <c:showPercent val="0"/>
          <c:showBubbleSize val="0"/>
          <c:extLst>
            <c:ext xmlns:c15="http://schemas.microsoft.com/office/drawing/2012/chart" uri="{CE6537A1-D6FC-4f65-9D91-7224C49458BB}"/>
          </c:extLst>
        </c:dLbl>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dLbl>
          <c:idx val="0"/>
          <c:showLegendKey val="0"/>
          <c:showVal val="0"/>
          <c:showCatName val="0"/>
          <c:showSerName val="0"/>
          <c:showPercent val="0"/>
          <c:showBubbleSize val="0"/>
          <c:extLst>
            <c:ext xmlns:c15="http://schemas.microsoft.com/office/drawing/2012/chart" uri="{CE6537A1-D6FC-4f65-9D91-7224C49458BB}"/>
          </c:extLst>
        </c:dLbl>
      </c:pivotFmt>
      <c:pivotFmt>
        <c:idx val="19"/>
        <c:dLbl>
          <c:idx val="0"/>
          <c:showLegendKey val="0"/>
          <c:showVal val="0"/>
          <c:showCatName val="0"/>
          <c:showSerName val="0"/>
          <c:showPercent val="0"/>
          <c:showBubbleSize val="0"/>
          <c:extLst>
            <c:ext xmlns:c15="http://schemas.microsoft.com/office/drawing/2012/chart" uri="{CE6537A1-D6FC-4f65-9D91-7224C49458BB}"/>
          </c:extLst>
        </c:dLbl>
      </c:pivotFmt>
      <c:pivotFmt>
        <c:idx val="20"/>
        <c:dLbl>
          <c:idx val="0"/>
          <c:showLegendKey val="0"/>
          <c:showVal val="0"/>
          <c:showCatName val="0"/>
          <c:showSerName val="0"/>
          <c:showPercent val="0"/>
          <c:showBubbleSize val="0"/>
          <c:extLst>
            <c:ext xmlns:c15="http://schemas.microsoft.com/office/drawing/2012/chart" uri="{CE6537A1-D6FC-4f65-9D91-7224C49458BB}"/>
          </c:extLst>
        </c:dLbl>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dLbl>
          <c:idx val="0"/>
          <c:showLegendKey val="0"/>
          <c:showVal val="0"/>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5416458309144887E-2"/>
          <c:y val="0.12941057962731436"/>
          <c:w val="0.85111762968599047"/>
          <c:h val="0.77167593990646155"/>
        </c:manualLayout>
      </c:layout>
      <c:areaChart>
        <c:grouping val="percentStacked"/>
        <c:varyColors val="0"/>
        <c:ser>
          <c:idx val="0"/>
          <c:order val="0"/>
          <c:tx>
            <c:strRef>
              <c:f>Sheet1!$B$3:$B$4</c:f>
              <c:strCache>
                <c:ptCount val="1"/>
                <c:pt idx="0">
                  <c:v>Action</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Sheet1!$B$5:$B$16</c:f>
              <c:numCache>
                <c:formatCode>General</c:formatCode>
                <c:ptCount val="11"/>
                <c:pt idx="0">
                  <c:v>15.289999999999969</c:v>
                </c:pt>
                <c:pt idx="1">
                  <c:v>25.860000000000039</c:v>
                </c:pt>
                <c:pt idx="2">
                  <c:v>39.490000000000016</c:v>
                </c:pt>
                <c:pt idx="3">
                  <c:v>39.200000000000024</c:v>
                </c:pt>
                <c:pt idx="4">
                  <c:v>35.750000000000064</c:v>
                </c:pt>
                <c:pt idx="5">
                  <c:v>41.040000000000013</c:v>
                </c:pt>
                <c:pt idx="6">
                  <c:v>42.780000000000044</c:v>
                </c:pt>
                <c:pt idx="7">
                  <c:v>45.210000000000058</c:v>
                </c:pt>
                <c:pt idx="8">
                  <c:v>40.480000000000025</c:v>
                </c:pt>
                <c:pt idx="9">
                  <c:v>24.65</c:v>
                </c:pt>
                <c:pt idx="10">
                  <c:v>6.3599999999999985</c:v>
                </c:pt>
              </c:numCache>
            </c:numRef>
          </c:val>
          <c:extLst>
            <c:ext xmlns:c16="http://schemas.microsoft.com/office/drawing/2014/chart" uri="{C3380CC4-5D6E-409C-BE32-E72D297353CC}">
              <c16:uniqueId val="{00000000-5EA7-4B2B-B3E5-BC35B731907B}"/>
            </c:ext>
          </c:extLst>
        </c:ser>
        <c:ser>
          <c:idx val="1"/>
          <c:order val="1"/>
          <c:tx>
            <c:strRef>
              <c:f>Sheet1!$C$3:$C$4</c:f>
              <c:strCache>
                <c:ptCount val="1"/>
                <c:pt idx="0">
                  <c:v>Adventure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Sheet1!$C$5:$C$16</c:f>
              <c:numCache>
                <c:formatCode>General</c:formatCode>
                <c:ptCount val="11"/>
                <c:pt idx="0">
                  <c:v>2.6399999999999983</c:v>
                </c:pt>
                <c:pt idx="1">
                  <c:v>5.5599999999999952</c:v>
                </c:pt>
                <c:pt idx="2">
                  <c:v>5.6199999999999957</c:v>
                </c:pt>
                <c:pt idx="3">
                  <c:v>5.5599999999999978</c:v>
                </c:pt>
                <c:pt idx="4">
                  <c:v>5.2399999999999993</c:v>
                </c:pt>
                <c:pt idx="5">
                  <c:v>4.6899999999999986</c:v>
                </c:pt>
                <c:pt idx="6">
                  <c:v>1.31</c:v>
                </c:pt>
                <c:pt idx="7">
                  <c:v>1.9400000000000006</c:v>
                </c:pt>
                <c:pt idx="8">
                  <c:v>2.1100000000000003</c:v>
                </c:pt>
                <c:pt idx="9">
                  <c:v>3.3799999999999994</c:v>
                </c:pt>
                <c:pt idx="10">
                  <c:v>0.39</c:v>
                </c:pt>
              </c:numCache>
            </c:numRef>
          </c:val>
          <c:extLst>
            <c:ext xmlns:c16="http://schemas.microsoft.com/office/drawing/2014/chart" uri="{C3380CC4-5D6E-409C-BE32-E72D297353CC}">
              <c16:uniqueId val="{00000001-5EA7-4B2B-B3E5-BC35B731907B}"/>
            </c:ext>
          </c:extLst>
        </c:ser>
        <c:ser>
          <c:idx val="2"/>
          <c:order val="2"/>
          <c:tx>
            <c:strRef>
              <c:f>Sheet1!$D$3:$D$4</c:f>
              <c:strCache>
                <c:ptCount val="1"/>
                <c:pt idx="0">
                  <c:v>Fighting</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Sheet1!$D$5:$D$16</c:f>
              <c:numCache>
                <c:formatCode>General</c:formatCode>
                <c:ptCount val="11"/>
                <c:pt idx="0">
                  <c:v>4.519999999999996</c:v>
                </c:pt>
                <c:pt idx="1">
                  <c:v>3.4699999999999989</c:v>
                </c:pt>
                <c:pt idx="2">
                  <c:v>7.1699999999999964</c:v>
                </c:pt>
                <c:pt idx="3">
                  <c:v>7.589999999999999</c:v>
                </c:pt>
                <c:pt idx="4">
                  <c:v>4.22</c:v>
                </c:pt>
                <c:pt idx="5">
                  <c:v>5.669999999999999</c:v>
                </c:pt>
                <c:pt idx="6">
                  <c:v>2.4299999999999997</c:v>
                </c:pt>
                <c:pt idx="7">
                  <c:v>1.9500000000000004</c:v>
                </c:pt>
                <c:pt idx="8">
                  <c:v>3.0699999999999994</c:v>
                </c:pt>
                <c:pt idx="9">
                  <c:v>2.38</c:v>
                </c:pt>
                <c:pt idx="10">
                  <c:v>1.1500000000000001</c:v>
                </c:pt>
              </c:numCache>
            </c:numRef>
          </c:val>
          <c:extLst>
            <c:ext xmlns:c16="http://schemas.microsoft.com/office/drawing/2014/chart" uri="{C3380CC4-5D6E-409C-BE32-E72D297353CC}">
              <c16:uniqueId val="{00000002-5EA7-4B2B-B3E5-BC35B731907B}"/>
            </c:ext>
          </c:extLst>
        </c:ser>
        <c:ser>
          <c:idx val="3"/>
          <c:order val="3"/>
          <c:tx>
            <c:strRef>
              <c:f>Sheet1!$E$3:$E$4</c:f>
              <c:strCache>
                <c:ptCount val="1"/>
                <c:pt idx="0">
                  <c:v>Platform</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Sheet1!$E$5:$E$16</c:f>
              <c:numCache>
                <c:formatCode>General</c:formatCode>
                <c:ptCount val="11"/>
                <c:pt idx="0">
                  <c:v>11.969999999999992</c:v>
                </c:pt>
                <c:pt idx="1">
                  <c:v>9.7699999999999925</c:v>
                </c:pt>
                <c:pt idx="2">
                  <c:v>10.780000000000001</c:v>
                </c:pt>
                <c:pt idx="3">
                  <c:v>11.579999999999998</c:v>
                </c:pt>
                <c:pt idx="4">
                  <c:v>8.5499999999999989</c:v>
                </c:pt>
                <c:pt idx="5">
                  <c:v>8.86</c:v>
                </c:pt>
                <c:pt idx="6">
                  <c:v>5.879999999999999</c:v>
                </c:pt>
                <c:pt idx="7">
                  <c:v>9.0899999999999981</c:v>
                </c:pt>
                <c:pt idx="8">
                  <c:v>3.6300000000000003</c:v>
                </c:pt>
                <c:pt idx="9">
                  <c:v>1.8100000000000005</c:v>
                </c:pt>
                <c:pt idx="10">
                  <c:v>0.87000000000000011</c:v>
                </c:pt>
              </c:numCache>
            </c:numRef>
          </c:val>
          <c:extLst>
            <c:ext xmlns:c16="http://schemas.microsoft.com/office/drawing/2014/chart" uri="{C3380CC4-5D6E-409C-BE32-E72D297353CC}">
              <c16:uniqueId val="{00000003-5EA7-4B2B-B3E5-BC35B731907B}"/>
            </c:ext>
          </c:extLst>
        </c:ser>
        <c:ser>
          <c:idx val="4"/>
          <c:order val="4"/>
          <c:tx>
            <c:strRef>
              <c:f>Sheet1!$F$3:$F$4</c:f>
              <c:strCache>
                <c:ptCount val="1"/>
                <c:pt idx="0">
                  <c:v>Puzzle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Sheet1!$F$5:$F$16</c:f>
              <c:numCache>
                <c:formatCode>General</c:formatCode>
                <c:ptCount val="11"/>
                <c:pt idx="0">
                  <c:v>2.1399999999999997</c:v>
                </c:pt>
                <c:pt idx="1">
                  <c:v>8.7999999999999954</c:v>
                </c:pt>
                <c:pt idx="2">
                  <c:v>5.1299999999999972</c:v>
                </c:pt>
                <c:pt idx="3">
                  <c:v>5.6399999999999979</c:v>
                </c:pt>
                <c:pt idx="4">
                  <c:v>3.1999999999999997</c:v>
                </c:pt>
                <c:pt idx="5">
                  <c:v>2.19</c:v>
                </c:pt>
                <c:pt idx="6">
                  <c:v>0.42</c:v>
                </c:pt>
                <c:pt idx="7">
                  <c:v>0.48</c:v>
                </c:pt>
                <c:pt idx="8">
                  <c:v>0.38</c:v>
                </c:pt>
                <c:pt idx="9">
                  <c:v>0.11</c:v>
                </c:pt>
              </c:numCache>
            </c:numRef>
          </c:val>
          <c:extLst>
            <c:ext xmlns:c16="http://schemas.microsoft.com/office/drawing/2014/chart" uri="{C3380CC4-5D6E-409C-BE32-E72D297353CC}">
              <c16:uniqueId val="{00000004-5EA7-4B2B-B3E5-BC35B731907B}"/>
            </c:ext>
          </c:extLst>
        </c:ser>
        <c:ser>
          <c:idx val="5"/>
          <c:order val="5"/>
          <c:tx>
            <c:strRef>
              <c:f>Sheet1!$G$3:$G$4</c:f>
              <c:strCache>
                <c:ptCount val="1"/>
                <c:pt idx="0">
                  <c:v>Racing</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Sheet1!$G$5:$G$16</c:f>
              <c:numCache>
                <c:formatCode>General</c:formatCode>
                <c:ptCount val="11"/>
                <c:pt idx="0">
                  <c:v>8.8999999999999861</c:v>
                </c:pt>
                <c:pt idx="1">
                  <c:v>13.169999999999993</c:v>
                </c:pt>
                <c:pt idx="2">
                  <c:v>24.320000000000004</c:v>
                </c:pt>
                <c:pt idx="3">
                  <c:v>13.109999999999992</c:v>
                </c:pt>
                <c:pt idx="4">
                  <c:v>14.519999999999991</c:v>
                </c:pt>
                <c:pt idx="5">
                  <c:v>13.519999999999996</c:v>
                </c:pt>
                <c:pt idx="6">
                  <c:v>7.5799999999999974</c:v>
                </c:pt>
                <c:pt idx="7">
                  <c:v>6.32</c:v>
                </c:pt>
                <c:pt idx="8">
                  <c:v>7.6999999999999984</c:v>
                </c:pt>
                <c:pt idx="9">
                  <c:v>4.7399999999999993</c:v>
                </c:pt>
                <c:pt idx="10">
                  <c:v>1.1400000000000001</c:v>
                </c:pt>
              </c:numCache>
            </c:numRef>
          </c:val>
          <c:extLst>
            <c:ext xmlns:c16="http://schemas.microsoft.com/office/drawing/2014/chart" uri="{C3380CC4-5D6E-409C-BE32-E72D297353CC}">
              <c16:uniqueId val="{00000005-5EA7-4B2B-B3E5-BC35B731907B}"/>
            </c:ext>
          </c:extLst>
        </c:ser>
        <c:ser>
          <c:idx val="6"/>
          <c:order val="6"/>
          <c:tx>
            <c:strRef>
              <c:f>Sheet1!$H$3:$H$4</c:f>
              <c:strCache>
                <c:ptCount val="1"/>
                <c:pt idx="0">
                  <c:v>Role-Playing</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Sheet1!$H$5:$H$16</c:f>
              <c:numCache>
                <c:formatCode>General</c:formatCode>
                <c:ptCount val="11"/>
                <c:pt idx="0">
                  <c:v>8.1199999999999939</c:v>
                </c:pt>
                <c:pt idx="1">
                  <c:v>8.3699999999999939</c:v>
                </c:pt>
                <c:pt idx="2">
                  <c:v>11.29999999999999</c:v>
                </c:pt>
                <c:pt idx="3">
                  <c:v>8.3599999999999959</c:v>
                </c:pt>
                <c:pt idx="4">
                  <c:v>13.69999999999999</c:v>
                </c:pt>
                <c:pt idx="5">
                  <c:v>14.099999999999996</c:v>
                </c:pt>
                <c:pt idx="6">
                  <c:v>11.969999999999997</c:v>
                </c:pt>
                <c:pt idx="7">
                  <c:v>8.94</c:v>
                </c:pt>
                <c:pt idx="8">
                  <c:v>11.239999999999993</c:v>
                </c:pt>
                <c:pt idx="9">
                  <c:v>12.519999999999996</c:v>
                </c:pt>
                <c:pt idx="10">
                  <c:v>1.2900000000000003</c:v>
                </c:pt>
              </c:numCache>
            </c:numRef>
          </c:val>
          <c:extLst>
            <c:ext xmlns:c16="http://schemas.microsoft.com/office/drawing/2014/chart" uri="{C3380CC4-5D6E-409C-BE32-E72D297353CC}">
              <c16:uniqueId val="{00000006-5EA7-4B2B-B3E5-BC35B731907B}"/>
            </c:ext>
          </c:extLst>
        </c:ser>
        <c:ser>
          <c:idx val="7"/>
          <c:order val="7"/>
          <c:tx>
            <c:strRef>
              <c:f>Sheet1!$I$3:$I$4</c:f>
              <c:strCache>
                <c:ptCount val="1"/>
                <c:pt idx="0">
                  <c:v>Shooter</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Sheet1!$I$5:$I$16</c:f>
              <c:numCache>
                <c:formatCode>General</c:formatCode>
                <c:ptCount val="11"/>
                <c:pt idx="0">
                  <c:v>8.8099999999999881</c:v>
                </c:pt>
                <c:pt idx="1">
                  <c:v>22.090000000000011</c:v>
                </c:pt>
                <c:pt idx="2">
                  <c:v>16.289999999999996</c:v>
                </c:pt>
                <c:pt idx="3">
                  <c:v>21.170000000000016</c:v>
                </c:pt>
                <c:pt idx="4">
                  <c:v>23.900000000000002</c:v>
                </c:pt>
                <c:pt idx="5">
                  <c:v>35.31</c:v>
                </c:pt>
                <c:pt idx="6">
                  <c:v>26.340000000000003</c:v>
                </c:pt>
                <c:pt idx="7">
                  <c:v>23.149999999999995</c:v>
                </c:pt>
                <c:pt idx="8">
                  <c:v>25.81</c:v>
                </c:pt>
                <c:pt idx="9">
                  <c:v>24.230000000000008</c:v>
                </c:pt>
                <c:pt idx="10">
                  <c:v>7.6999999999999993</c:v>
                </c:pt>
              </c:numCache>
            </c:numRef>
          </c:val>
          <c:extLst>
            <c:ext xmlns:c16="http://schemas.microsoft.com/office/drawing/2014/chart" uri="{C3380CC4-5D6E-409C-BE32-E72D297353CC}">
              <c16:uniqueId val="{00000007-5EA7-4B2B-B3E5-BC35B731907B}"/>
            </c:ext>
          </c:extLst>
        </c:ser>
        <c:ser>
          <c:idx val="8"/>
          <c:order val="8"/>
          <c:tx>
            <c:strRef>
              <c:f>Sheet1!$J$3:$J$4</c:f>
              <c:strCache>
                <c:ptCount val="1"/>
                <c:pt idx="0">
                  <c:v>Simulation</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Sheet1!$J$5:$J$16</c:f>
              <c:numCache>
                <c:formatCode>General</c:formatCode>
                <c:ptCount val="11"/>
                <c:pt idx="0">
                  <c:v>6.2199999999999953</c:v>
                </c:pt>
                <c:pt idx="1">
                  <c:v>14.029999999999989</c:v>
                </c:pt>
                <c:pt idx="2">
                  <c:v>12.11999999999999</c:v>
                </c:pt>
                <c:pt idx="3">
                  <c:v>11.639999999999992</c:v>
                </c:pt>
                <c:pt idx="4">
                  <c:v>6.9799999999999995</c:v>
                </c:pt>
                <c:pt idx="5">
                  <c:v>5.2099999999999973</c:v>
                </c:pt>
                <c:pt idx="6">
                  <c:v>3.6199999999999997</c:v>
                </c:pt>
                <c:pt idx="7">
                  <c:v>3.5599999999999996</c:v>
                </c:pt>
                <c:pt idx="8">
                  <c:v>3.4400000000000004</c:v>
                </c:pt>
                <c:pt idx="9">
                  <c:v>2.5099999999999998</c:v>
                </c:pt>
                <c:pt idx="10">
                  <c:v>9.0000000000000011E-2</c:v>
                </c:pt>
              </c:numCache>
            </c:numRef>
          </c:val>
          <c:extLst>
            <c:ext xmlns:c16="http://schemas.microsoft.com/office/drawing/2014/chart" uri="{C3380CC4-5D6E-409C-BE32-E72D297353CC}">
              <c16:uniqueId val="{00000008-5EA7-4B2B-B3E5-BC35B731907B}"/>
            </c:ext>
          </c:extLst>
        </c:ser>
        <c:ser>
          <c:idx val="9"/>
          <c:order val="9"/>
          <c:tx>
            <c:strRef>
              <c:f>Sheet1!$K$3:$K$4</c:f>
              <c:strCache>
                <c:ptCount val="1"/>
                <c:pt idx="0">
                  <c:v>Sports</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Sheet1!$K$5:$K$16</c:f>
              <c:numCache>
                <c:formatCode>General</c:formatCode>
                <c:ptCount val="11"/>
                <c:pt idx="0">
                  <c:v>40.199999999999996</c:v>
                </c:pt>
                <c:pt idx="1">
                  <c:v>26.540000000000013</c:v>
                </c:pt>
                <c:pt idx="2">
                  <c:v>26.960000000000015</c:v>
                </c:pt>
                <c:pt idx="3">
                  <c:v>42.169999999999995</c:v>
                </c:pt>
                <c:pt idx="4">
                  <c:v>29.050000000000008</c:v>
                </c:pt>
                <c:pt idx="5">
                  <c:v>19.860000000000007</c:v>
                </c:pt>
                <c:pt idx="6">
                  <c:v>8.8299999999999965</c:v>
                </c:pt>
                <c:pt idx="7">
                  <c:v>15.16</c:v>
                </c:pt>
                <c:pt idx="8">
                  <c:v>18.7</c:v>
                </c:pt>
                <c:pt idx="9">
                  <c:v>16.689999999999991</c:v>
                </c:pt>
                <c:pt idx="10">
                  <c:v>7.3599999999999959</c:v>
                </c:pt>
              </c:numCache>
            </c:numRef>
          </c:val>
          <c:extLst>
            <c:ext xmlns:c16="http://schemas.microsoft.com/office/drawing/2014/chart" uri="{C3380CC4-5D6E-409C-BE32-E72D297353CC}">
              <c16:uniqueId val="{00000009-5EA7-4B2B-B3E5-BC35B731907B}"/>
            </c:ext>
          </c:extLst>
        </c:ser>
        <c:ser>
          <c:idx val="10"/>
          <c:order val="10"/>
          <c:tx>
            <c:strRef>
              <c:f>Sheet1!$L$3:$L$4</c:f>
              <c:strCache>
                <c:ptCount val="1"/>
                <c:pt idx="0">
                  <c:v>Strategy</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Sheet1!$L$5:$L$16</c:f>
              <c:numCache>
                <c:formatCode>General</c:formatCode>
                <c:ptCount val="11"/>
                <c:pt idx="0">
                  <c:v>1.0800000000000005</c:v>
                </c:pt>
                <c:pt idx="1">
                  <c:v>1.8700000000000003</c:v>
                </c:pt>
                <c:pt idx="2">
                  <c:v>4.1799999999999988</c:v>
                </c:pt>
                <c:pt idx="3">
                  <c:v>4.93</c:v>
                </c:pt>
                <c:pt idx="4">
                  <c:v>4.5099999999999989</c:v>
                </c:pt>
                <c:pt idx="5">
                  <c:v>2.9099999999999984</c:v>
                </c:pt>
                <c:pt idx="6">
                  <c:v>0.99</c:v>
                </c:pt>
                <c:pt idx="7">
                  <c:v>2.4700000000000002</c:v>
                </c:pt>
                <c:pt idx="8">
                  <c:v>0.22</c:v>
                </c:pt>
                <c:pt idx="9">
                  <c:v>0.98</c:v>
                </c:pt>
                <c:pt idx="10">
                  <c:v>0.32000000000000006</c:v>
                </c:pt>
              </c:numCache>
            </c:numRef>
          </c:val>
          <c:extLst>
            <c:ext xmlns:c16="http://schemas.microsoft.com/office/drawing/2014/chart" uri="{C3380CC4-5D6E-409C-BE32-E72D297353CC}">
              <c16:uniqueId val="{0000000A-5EA7-4B2B-B3E5-BC35B731907B}"/>
            </c:ext>
          </c:extLst>
        </c:ser>
        <c:dLbls>
          <c:showLegendKey val="0"/>
          <c:showVal val="0"/>
          <c:showCatName val="0"/>
          <c:showSerName val="0"/>
          <c:showPercent val="0"/>
          <c:showBubbleSize val="0"/>
        </c:dLbls>
        <c:axId val="1135592640"/>
        <c:axId val="1135595136"/>
      </c:areaChart>
      <c:catAx>
        <c:axId val="113559264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35595136"/>
        <c:crosses val="autoZero"/>
        <c:auto val="1"/>
        <c:lblAlgn val="ctr"/>
        <c:lblOffset val="100"/>
        <c:noMultiLvlLbl val="0"/>
      </c:catAx>
      <c:valAx>
        <c:axId val="1135595136"/>
        <c:scaling>
          <c:orientation val="minMax"/>
        </c:scaling>
        <c:delete val="1"/>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crossAx val="1135592640"/>
        <c:crosses val="autoZero"/>
        <c:crossBetween val="midCat"/>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[vgsales_clean.xlsx]Sheet1 (2)!PivotTable1</c:name>
    <c:fmtId val="4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Game sales by genre </a:t>
            </a:r>
            <a:br>
              <a:rPr lang="en-US" dirty="0"/>
            </a:br>
            <a:r>
              <a:rPr lang="en-US" dirty="0"/>
              <a:t>(North America, 2006-2016)</a:t>
            </a:r>
          </a:p>
        </c:rich>
      </c:tx>
      <c:layout>
        <c:manualLayout>
          <c:xMode val="edge"/>
          <c:yMode val="edge"/>
          <c:x val="0.27793837801421062"/>
          <c:y val="1.7396010514921921E-3"/>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5416458309144887E-2"/>
          <c:y val="0.11458648074553839"/>
          <c:w val="0.8857320503586964"/>
          <c:h val="0.78650003610669217"/>
        </c:manualLayout>
      </c:layout>
      <c:areaChart>
        <c:grouping val="percentStacked"/>
        <c:varyColors val="0"/>
        <c:ser>
          <c:idx val="0"/>
          <c:order val="0"/>
          <c:tx>
            <c:strRef>
              <c:f>'Sheet1 (2)'!$B$3:$B$4</c:f>
              <c:strCache>
                <c:ptCount val="1"/>
                <c:pt idx="0">
                  <c:v>Action</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(2)'!$B$5:$B$16</c:f>
              <c:numCache>
                <c:formatCode>General</c:formatCode>
                <c:ptCount val="11"/>
                <c:pt idx="0">
                  <c:v>38.369999999999997</c:v>
                </c:pt>
                <c:pt idx="1">
                  <c:v>58.89999999999997</c:v>
                </c:pt>
                <c:pt idx="2">
                  <c:v>72.389999999999986</c:v>
                </c:pt>
                <c:pt idx="3">
                  <c:v>71.609999999999971</c:v>
                </c:pt>
                <c:pt idx="4">
                  <c:v>60.320000000000014</c:v>
                </c:pt>
                <c:pt idx="5">
                  <c:v>53.72999999999999</c:v>
                </c:pt>
                <c:pt idx="6">
                  <c:v>52.510000000000005</c:v>
                </c:pt>
                <c:pt idx="7">
                  <c:v>53.790000000000006</c:v>
                </c:pt>
                <c:pt idx="8">
                  <c:v>38.730000000000032</c:v>
                </c:pt>
                <c:pt idx="9">
                  <c:v>22.830000000000005</c:v>
                </c:pt>
                <c:pt idx="10">
                  <c:v>5.8699999999999957</c:v>
                </c:pt>
              </c:numCache>
            </c:numRef>
          </c:val>
          <c:extLst>
            <c:ext xmlns:c16="http://schemas.microsoft.com/office/drawing/2014/chart" uri="{C3380CC4-5D6E-409C-BE32-E72D297353CC}">
              <c16:uniqueId val="{00000000-9E28-40AD-902C-C672CDE1472F}"/>
            </c:ext>
          </c:extLst>
        </c:ser>
        <c:ser>
          <c:idx val="1"/>
          <c:order val="1"/>
          <c:tx>
            <c:strRef>
              <c:f>'Sheet1 (2)'!$C$3:$C$4</c:f>
              <c:strCache>
                <c:ptCount val="1"/>
                <c:pt idx="0">
                  <c:v>Adventure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(2)'!$C$5:$C$16</c:f>
              <c:numCache>
                <c:formatCode>General</c:formatCode>
                <c:ptCount val="11"/>
                <c:pt idx="0">
                  <c:v>5.16</c:v>
                </c:pt>
                <c:pt idx="1">
                  <c:v>13.059999999999997</c:v>
                </c:pt>
                <c:pt idx="2">
                  <c:v>12.98</c:v>
                </c:pt>
                <c:pt idx="3">
                  <c:v>10.139999999999997</c:v>
                </c:pt>
                <c:pt idx="4">
                  <c:v>6.3000000000000007</c:v>
                </c:pt>
                <c:pt idx="5">
                  <c:v>5.8899999999999988</c:v>
                </c:pt>
                <c:pt idx="6">
                  <c:v>1.7800000000000002</c:v>
                </c:pt>
                <c:pt idx="7">
                  <c:v>1.6300000000000003</c:v>
                </c:pt>
                <c:pt idx="8">
                  <c:v>1.9400000000000008</c:v>
                </c:pt>
                <c:pt idx="9">
                  <c:v>2.7599999999999993</c:v>
                </c:pt>
                <c:pt idx="10">
                  <c:v>0.34</c:v>
                </c:pt>
              </c:numCache>
            </c:numRef>
          </c:val>
          <c:extLst>
            <c:ext xmlns:c16="http://schemas.microsoft.com/office/drawing/2014/chart" uri="{C3380CC4-5D6E-409C-BE32-E72D297353CC}">
              <c16:uniqueId val="{00000001-9E28-40AD-902C-C672CDE1472F}"/>
            </c:ext>
          </c:extLst>
        </c:ser>
        <c:ser>
          <c:idx val="2"/>
          <c:order val="2"/>
          <c:tx>
            <c:strRef>
              <c:f>'Sheet1 (2)'!$D$3:$D$4</c:f>
              <c:strCache>
                <c:ptCount val="1"/>
                <c:pt idx="0">
                  <c:v>Fighting</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(2)'!$D$5:$D$16</c:f>
              <c:numCache>
                <c:formatCode>General</c:formatCode>
                <c:ptCount val="11"/>
                <c:pt idx="0">
                  <c:v>12.48</c:v>
                </c:pt>
                <c:pt idx="1">
                  <c:v>7.33</c:v>
                </c:pt>
                <c:pt idx="2">
                  <c:v>18.229999999999997</c:v>
                </c:pt>
                <c:pt idx="3">
                  <c:v>17.549999999999994</c:v>
                </c:pt>
                <c:pt idx="4">
                  <c:v>7.4600000000000017</c:v>
                </c:pt>
                <c:pt idx="5">
                  <c:v>11.879999999999999</c:v>
                </c:pt>
                <c:pt idx="6">
                  <c:v>4.339999999999999</c:v>
                </c:pt>
                <c:pt idx="7">
                  <c:v>3.1799999999999993</c:v>
                </c:pt>
                <c:pt idx="8">
                  <c:v>6.8899999999999979</c:v>
                </c:pt>
                <c:pt idx="9">
                  <c:v>3.5999999999999992</c:v>
                </c:pt>
                <c:pt idx="10">
                  <c:v>1.6</c:v>
                </c:pt>
              </c:numCache>
            </c:numRef>
          </c:val>
          <c:extLst>
            <c:ext xmlns:c16="http://schemas.microsoft.com/office/drawing/2014/chart" uri="{C3380CC4-5D6E-409C-BE32-E72D297353CC}">
              <c16:uniqueId val="{00000002-9E28-40AD-902C-C672CDE1472F}"/>
            </c:ext>
          </c:extLst>
        </c:ser>
        <c:ser>
          <c:idx val="3"/>
          <c:order val="3"/>
          <c:tx>
            <c:strRef>
              <c:f>'Sheet1 (2)'!$E$3:$E$4</c:f>
              <c:strCache>
                <c:ptCount val="1"/>
                <c:pt idx="0">
                  <c:v>Platform</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(2)'!$E$5:$E$16</c:f>
              <c:numCache>
                <c:formatCode>General</c:formatCode>
                <c:ptCount val="11"/>
                <c:pt idx="0">
                  <c:v>23.320000000000011</c:v>
                </c:pt>
                <c:pt idx="1">
                  <c:v>19.019999999999989</c:v>
                </c:pt>
                <c:pt idx="2">
                  <c:v>17.569999999999993</c:v>
                </c:pt>
                <c:pt idx="3">
                  <c:v>20.270000000000003</c:v>
                </c:pt>
                <c:pt idx="4">
                  <c:v>17.160000000000004</c:v>
                </c:pt>
                <c:pt idx="5">
                  <c:v>13.059999999999999</c:v>
                </c:pt>
                <c:pt idx="6">
                  <c:v>7.32</c:v>
                </c:pt>
                <c:pt idx="7">
                  <c:v>11.619999999999994</c:v>
                </c:pt>
                <c:pt idx="8">
                  <c:v>3.02</c:v>
                </c:pt>
                <c:pt idx="9">
                  <c:v>2.4999999999999996</c:v>
                </c:pt>
                <c:pt idx="10">
                  <c:v>0.79</c:v>
                </c:pt>
              </c:numCache>
            </c:numRef>
          </c:val>
          <c:extLst>
            <c:ext xmlns:c16="http://schemas.microsoft.com/office/drawing/2014/chart" uri="{C3380CC4-5D6E-409C-BE32-E72D297353CC}">
              <c16:uniqueId val="{00000003-9E28-40AD-902C-C672CDE1472F}"/>
            </c:ext>
          </c:extLst>
        </c:ser>
        <c:ser>
          <c:idx val="4"/>
          <c:order val="4"/>
          <c:tx>
            <c:strRef>
              <c:f>'Sheet1 (2)'!$F$3:$F$4</c:f>
              <c:strCache>
                <c:ptCount val="1"/>
                <c:pt idx="0">
                  <c:v>Puzzle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(2)'!$F$5:$F$16</c:f>
              <c:numCache>
                <c:formatCode>General</c:formatCode>
                <c:ptCount val="11"/>
                <c:pt idx="0">
                  <c:v>4.3999999999999986</c:v>
                </c:pt>
                <c:pt idx="1">
                  <c:v>10.029999999999996</c:v>
                </c:pt>
                <c:pt idx="2">
                  <c:v>8.1799999999999979</c:v>
                </c:pt>
                <c:pt idx="3">
                  <c:v>11.339999999999998</c:v>
                </c:pt>
                <c:pt idx="4">
                  <c:v>6.5499999999999989</c:v>
                </c:pt>
                <c:pt idx="5">
                  <c:v>1.6800000000000006</c:v>
                </c:pt>
                <c:pt idx="6">
                  <c:v>0.30000000000000004</c:v>
                </c:pt>
                <c:pt idx="7">
                  <c:v>0.19</c:v>
                </c:pt>
                <c:pt idx="8">
                  <c:v>0.62000000000000011</c:v>
                </c:pt>
                <c:pt idx="9">
                  <c:v>0.05</c:v>
                </c:pt>
              </c:numCache>
            </c:numRef>
          </c:val>
          <c:extLst>
            <c:ext xmlns:c16="http://schemas.microsoft.com/office/drawing/2014/chart" uri="{C3380CC4-5D6E-409C-BE32-E72D297353CC}">
              <c16:uniqueId val="{00000004-9E28-40AD-902C-C672CDE1472F}"/>
            </c:ext>
          </c:extLst>
        </c:ser>
        <c:ser>
          <c:idx val="5"/>
          <c:order val="5"/>
          <c:tx>
            <c:strRef>
              <c:f>'Sheet1 (2)'!$G$3:$G$4</c:f>
              <c:strCache>
                <c:ptCount val="1"/>
                <c:pt idx="0">
                  <c:v>Racing</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(2)'!$G$5:$G$16</c:f>
              <c:numCache>
                <c:formatCode>General</c:formatCode>
                <c:ptCount val="11"/>
                <c:pt idx="0">
                  <c:v>20.28</c:v>
                </c:pt>
                <c:pt idx="1">
                  <c:v>18.459999999999987</c:v>
                </c:pt>
                <c:pt idx="2">
                  <c:v>33.5</c:v>
                </c:pt>
                <c:pt idx="3">
                  <c:v>15.039999999999997</c:v>
                </c:pt>
                <c:pt idx="4">
                  <c:v>14.259999999999993</c:v>
                </c:pt>
                <c:pt idx="5">
                  <c:v>14.610000000000001</c:v>
                </c:pt>
                <c:pt idx="6">
                  <c:v>4.38</c:v>
                </c:pt>
                <c:pt idx="7">
                  <c:v>4.2099999999999991</c:v>
                </c:pt>
                <c:pt idx="8">
                  <c:v>5.86</c:v>
                </c:pt>
                <c:pt idx="9">
                  <c:v>1.9700000000000002</c:v>
                </c:pt>
                <c:pt idx="10">
                  <c:v>0.33000000000000007</c:v>
                </c:pt>
              </c:numCache>
            </c:numRef>
          </c:val>
          <c:extLst>
            <c:ext xmlns:c16="http://schemas.microsoft.com/office/drawing/2014/chart" uri="{C3380CC4-5D6E-409C-BE32-E72D297353CC}">
              <c16:uniqueId val="{00000005-9E28-40AD-902C-C672CDE1472F}"/>
            </c:ext>
          </c:extLst>
        </c:ser>
        <c:ser>
          <c:idx val="6"/>
          <c:order val="6"/>
          <c:tx>
            <c:strRef>
              <c:f>'Sheet1 (2)'!$H$3:$H$4</c:f>
              <c:strCache>
                <c:ptCount val="1"/>
                <c:pt idx="0">
                  <c:v>Role-Playing</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(2)'!$H$5:$H$16</c:f>
              <c:numCache>
                <c:formatCode>General</c:formatCode>
                <c:ptCount val="11"/>
                <c:pt idx="0">
                  <c:v>24.380000000000006</c:v>
                </c:pt>
                <c:pt idx="1">
                  <c:v>19.800000000000004</c:v>
                </c:pt>
                <c:pt idx="2">
                  <c:v>25.249999999999989</c:v>
                </c:pt>
                <c:pt idx="3">
                  <c:v>19.060000000000002</c:v>
                </c:pt>
                <c:pt idx="4">
                  <c:v>28.54999999999999</c:v>
                </c:pt>
                <c:pt idx="5">
                  <c:v>19.78</c:v>
                </c:pt>
                <c:pt idx="6">
                  <c:v>17.849999999999998</c:v>
                </c:pt>
                <c:pt idx="7">
                  <c:v>13.090000000000003</c:v>
                </c:pt>
                <c:pt idx="8">
                  <c:v>13.56</c:v>
                </c:pt>
                <c:pt idx="9">
                  <c:v>13.349999999999991</c:v>
                </c:pt>
                <c:pt idx="10">
                  <c:v>1.3900000000000003</c:v>
                </c:pt>
              </c:numCache>
            </c:numRef>
          </c:val>
          <c:extLst>
            <c:ext xmlns:c16="http://schemas.microsoft.com/office/drawing/2014/chart" uri="{C3380CC4-5D6E-409C-BE32-E72D297353CC}">
              <c16:uniqueId val="{00000006-9E28-40AD-902C-C672CDE1472F}"/>
            </c:ext>
          </c:extLst>
        </c:ser>
        <c:ser>
          <c:idx val="7"/>
          <c:order val="7"/>
          <c:tx>
            <c:strRef>
              <c:f>'Sheet1 (2)'!$I$3:$I$4</c:f>
              <c:strCache>
                <c:ptCount val="1"/>
                <c:pt idx="0">
                  <c:v>Shooter</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(2)'!$I$5:$I$16</c:f>
              <c:numCache>
                <c:formatCode>General</c:formatCode>
                <c:ptCount val="11"/>
                <c:pt idx="0">
                  <c:v>23.040000000000006</c:v>
                </c:pt>
                <c:pt idx="1">
                  <c:v>38.880000000000017</c:v>
                </c:pt>
                <c:pt idx="2">
                  <c:v>34.949999999999996</c:v>
                </c:pt>
                <c:pt idx="3">
                  <c:v>38.990000000000009</c:v>
                </c:pt>
                <c:pt idx="4">
                  <c:v>43.099999999999994</c:v>
                </c:pt>
                <c:pt idx="5">
                  <c:v>49.820000000000007</c:v>
                </c:pt>
                <c:pt idx="6">
                  <c:v>35.060000000000009</c:v>
                </c:pt>
                <c:pt idx="7">
                  <c:v>30.699999999999996</c:v>
                </c:pt>
                <c:pt idx="8">
                  <c:v>30.720000000000002</c:v>
                </c:pt>
                <c:pt idx="9">
                  <c:v>30.789999999999992</c:v>
                </c:pt>
                <c:pt idx="10">
                  <c:v>7.4399999999999977</c:v>
                </c:pt>
              </c:numCache>
            </c:numRef>
          </c:val>
          <c:extLst>
            <c:ext xmlns:c16="http://schemas.microsoft.com/office/drawing/2014/chart" uri="{C3380CC4-5D6E-409C-BE32-E72D297353CC}">
              <c16:uniqueId val="{00000007-9E28-40AD-902C-C672CDE1472F}"/>
            </c:ext>
          </c:extLst>
        </c:ser>
        <c:ser>
          <c:idx val="8"/>
          <c:order val="8"/>
          <c:tx>
            <c:strRef>
              <c:f>'Sheet1 (2)'!$J$3:$J$4</c:f>
              <c:strCache>
                <c:ptCount val="1"/>
                <c:pt idx="0">
                  <c:v>Simulation</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(2)'!$J$5:$J$16</c:f>
              <c:numCache>
                <c:formatCode>General</c:formatCode>
                <c:ptCount val="11"/>
                <c:pt idx="0">
                  <c:v>10.659999999999995</c:v>
                </c:pt>
                <c:pt idx="1">
                  <c:v>27.070000000000007</c:v>
                </c:pt>
                <c:pt idx="2">
                  <c:v>26.969999999999995</c:v>
                </c:pt>
                <c:pt idx="3">
                  <c:v>17.660000000000004</c:v>
                </c:pt>
                <c:pt idx="4">
                  <c:v>11.229999999999997</c:v>
                </c:pt>
                <c:pt idx="5">
                  <c:v>7.4899999999999975</c:v>
                </c:pt>
                <c:pt idx="6">
                  <c:v>3.0899999999999994</c:v>
                </c:pt>
                <c:pt idx="7">
                  <c:v>2.2599999999999998</c:v>
                </c:pt>
                <c:pt idx="8">
                  <c:v>1.2200000000000002</c:v>
                </c:pt>
                <c:pt idx="9">
                  <c:v>1.1300000000000001</c:v>
                </c:pt>
                <c:pt idx="10">
                  <c:v>0</c:v>
                </c:pt>
              </c:numCache>
            </c:numRef>
          </c:val>
          <c:extLst>
            <c:ext xmlns:c16="http://schemas.microsoft.com/office/drawing/2014/chart" uri="{C3380CC4-5D6E-409C-BE32-E72D297353CC}">
              <c16:uniqueId val="{00000008-9E28-40AD-902C-C672CDE1472F}"/>
            </c:ext>
          </c:extLst>
        </c:ser>
        <c:ser>
          <c:idx val="9"/>
          <c:order val="9"/>
          <c:tx>
            <c:strRef>
              <c:f>'Sheet1 (2)'!$K$3:$K$4</c:f>
              <c:strCache>
                <c:ptCount val="1"/>
                <c:pt idx="0">
                  <c:v>Sports</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(2)'!$K$5:$K$16</c:f>
              <c:numCache>
                <c:formatCode>General</c:formatCode>
                <c:ptCount val="11"/>
                <c:pt idx="0">
                  <c:v>72.91</c:v>
                </c:pt>
                <c:pt idx="1">
                  <c:v>47.79000000000002</c:v>
                </c:pt>
                <c:pt idx="2">
                  <c:v>48.919999999999973</c:v>
                </c:pt>
                <c:pt idx="3">
                  <c:v>71.469999999999942</c:v>
                </c:pt>
                <c:pt idx="4">
                  <c:v>48.56</c:v>
                </c:pt>
                <c:pt idx="5">
                  <c:v>27.449999999999985</c:v>
                </c:pt>
                <c:pt idx="6">
                  <c:v>16.399999999999999</c:v>
                </c:pt>
                <c:pt idx="7">
                  <c:v>19.180000000000007</c:v>
                </c:pt>
                <c:pt idx="8">
                  <c:v>19.820000000000011</c:v>
                </c:pt>
                <c:pt idx="9">
                  <c:v>18.459999999999994</c:v>
                </c:pt>
                <c:pt idx="10">
                  <c:v>4.5699999999999985</c:v>
                </c:pt>
              </c:numCache>
            </c:numRef>
          </c:val>
          <c:extLst>
            <c:ext xmlns:c16="http://schemas.microsoft.com/office/drawing/2014/chart" uri="{C3380CC4-5D6E-409C-BE32-E72D297353CC}">
              <c16:uniqueId val="{00000009-9E28-40AD-902C-C672CDE1472F}"/>
            </c:ext>
          </c:extLst>
        </c:ser>
        <c:ser>
          <c:idx val="10"/>
          <c:order val="10"/>
          <c:tx>
            <c:strRef>
              <c:f>'Sheet1 (2)'!$L$3:$L$4</c:f>
              <c:strCache>
                <c:ptCount val="1"/>
                <c:pt idx="0">
                  <c:v>Strategy</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(2)'!$A$5:$A$16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(2)'!$L$5:$L$16</c:f>
              <c:numCache>
                <c:formatCode>General</c:formatCode>
                <c:ptCount val="11"/>
                <c:pt idx="0">
                  <c:v>2.0699999999999998</c:v>
                </c:pt>
                <c:pt idx="1">
                  <c:v>3.8099999999999992</c:v>
                </c:pt>
                <c:pt idx="2">
                  <c:v>4.839999999999999</c:v>
                </c:pt>
                <c:pt idx="3">
                  <c:v>4.6199999999999992</c:v>
                </c:pt>
                <c:pt idx="4">
                  <c:v>5.7800000000000011</c:v>
                </c:pt>
                <c:pt idx="5">
                  <c:v>3.36</c:v>
                </c:pt>
                <c:pt idx="6">
                  <c:v>0.94</c:v>
                </c:pt>
                <c:pt idx="7">
                  <c:v>2.39</c:v>
                </c:pt>
                <c:pt idx="8">
                  <c:v>0.16</c:v>
                </c:pt>
                <c:pt idx="9">
                  <c:v>0.57000000000000006</c:v>
                </c:pt>
                <c:pt idx="10">
                  <c:v>0.11</c:v>
                </c:pt>
              </c:numCache>
            </c:numRef>
          </c:val>
          <c:extLst>
            <c:ext xmlns:c16="http://schemas.microsoft.com/office/drawing/2014/chart" uri="{C3380CC4-5D6E-409C-BE32-E72D297353CC}">
              <c16:uniqueId val="{0000000A-9E28-40AD-902C-C672CDE1472F}"/>
            </c:ext>
          </c:extLst>
        </c:ser>
        <c:dLbls>
          <c:showLegendKey val="0"/>
          <c:showVal val="0"/>
          <c:showCatName val="0"/>
          <c:showSerName val="0"/>
          <c:showPercent val="0"/>
          <c:showBubbleSize val="0"/>
        </c:dLbls>
        <c:axId val="1135592640"/>
        <c:axId val="1135595136"/>
      </c:areaChart>
      <c:catAx>
        <c:axId val="113559264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35595136"/>
        <c:crosses val="autoZero"/>
        <c:auto val="1"/>
        <c:lblAlgn val="ctr"/>
        <c:lblOffset val="100"/>
        <c:noMultiLvlLbl val="0"/>
      </c:catAx>
      <c:valAx>
        <c:axId val="1135595136"/>
        <c:scaling>
          <c:orientation val="minMax"/>
        </c:scaling>
        <c:delete val="1"/>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crossAx val="1135592640"/>
        <c:crosses val="autoZero"/>
        <c:crossBetween val="midCat"/>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[vgsales_clean.xlsx]Sheet1 (3)!PivotTable1</c:name>
    <c:fmtId val="45"/>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Game sales by genre </a:t>
            </a:r>
            <a:br>
              <a:rPr lang="en-US" dirty="0"/>
            </a:br>
            <a:r>
              <a:rPr lang="en-US" dirty="0"/>
              <a:t>(Japan, 2006-2016)</a:t>
            </a:r>
          </a:p>
        </c:rich>
      </c:tx>
      <c:layout>
        <c:manualLayout>
          <c:xMode val="edge"/>
          <c:yMode val="edge"/>
          <c:x val="0.24749537294872279"/>
          <c:y val="1.7396116827111002E-3"/>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dLbl>
          <c:idx val="0"/>
          <c:showLegendKey val="0"/>
          <c:showVal val="0"/>
          <c:showCatName val="0"/>
          <c:showSerName val="0"/>
          <c:showPercent val="0"/>
          <c:showBubbleSize val="0"/>
          <c:extLst>
            <c:ext xmlns:c15="http://schemas.microsoft.com/office/drawing/2012/chart" uri="{CE6537A1-D6FC-4f65-9D91-7224C49458BB}"/>
          </c:extLst>
        </c:dLbl>
      </c:pivotFmt>
      <c:pivotFmt>
        <c:idx val="7"/>
        <c:dLbl>
          <c:idx val="0"/>
          <c:showLegendKey val="0"/>
          <c:showVal val="0"/>
          <c:showCatName val="0"/>
          <c:showSerName val="0"/>
          <c:showPercent val="0"/>
          <c:showBubbleSize val="0"/>
          <c:extLst>
            <c:ext xmlns:c15="http://schemas.microsoft.com/office/drawing/2012/chart" uri="{CE6537A1-D6FC-4f65-9D91-7224C49458BB}"/>
          </c:extLst>
        </c:dLbl>
      </c:pivotFmt>
      <c:pivotFmt>
        <c:idx val="8"/>
        <c:dLbl>
          <c:idx val="0"/>
          <c:showLegendKey val="0"/>
          <c:showVal val="0"/>
          <c:showCatName val="0"/>
          <c:showSerName val="0"/>
          <c:showPercent val="0"/>
          <c:showBubbleSize val="0"/>
          <c:extLst>
            <c:ext xmlns:c15="http://schemas.microsoft.com/office/drawing/2012/chart" uri="{CE6537A1-D6FC-4f65-9D91-7224C49458BB}"/>
          </c:extLst>
        </c:dLbl>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dLbl>
          <c:idx val="0"/>
          <c:showLegendKey val="0"/>
          <c:showVal val="0"/>
          <c:showCatName val="0"/>
          <c:showSerName val="0"/>
          <c:showPercent val="0"/>
          <c:showBubbleSize val="0"/>
          <c:extLst>
            <c:ext xmlns:c15="http://schemas.microsoft.com/office/drawing/2012/chart" uri="{CE6537A1-D6FC-4f65-9D91-7224C49458BB}"/>
          </c:extLst>
        </c:dLbl>
      </c:pivotFmt>
      <c:pivotFmt>
        <c:idx val="11"/>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w="9525">
              <a:solidFill>
                <a:schemeClr val="accent3"/>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9525">
              <a:solidFill>
                <a:schemeClr val="accent4"/>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9525">
              <a:solidFill>
                <a:schemeClr val="accent5"/>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w="9525">
              <a:solidFill>
                <a:schemeClr val="accent6"/>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w="9525">
              <a:solidFill>
                <a:schemeClr val="accent1">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w="9525">
              <a:solidFill>
                <a:schemeClr val="accent2">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w="9525">
              <a:solidFill>
                <a:schemeClr val="accent3">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w="9525">
              <a:solidFill>
                <a:schemeClr val="accent4">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w="9525">
              <a:solidFill>
                <a:schemeClr val="accent5">
                  <a:lumMod val="60000"/>
                </a:schemeClr>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5416458309144887E-2"/>
          <c:y val="0.11320499951202678"/>
          <c:w val="0.87141311970459312"/>
          <c:h val="0.78788154847659209"/>
        </c:manualLayout>
      </c:layout>
      <c:areaChart>
        <c:grouping val="percentStacked"/>
        <c:varyColors val="0"/>
        <c:ser>
          <c:idx val="0"/>
          <c:order val="0"/>
          <c:tx>
            <c:strRef>
              <c:f>'Sheet1 (3)'!$B$3:$B$4</c:f>
              <c:strCache>
                <c:ptCount val="1"/>
                <c:pt idx="0">
                  <c:v>Action</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(3)'!$B$5:$B$16</c:f>
              <c:numCache>
                <c:formatCode>General</c:formatCode>
                <c:ptCount val="11"/>
                <c:pt idx="0">
                  <c:v>5.77</c:v>
                </c:pt>
                <c:pt idx="1">
                  <c:v>6.1299999999999972</c:v>
                </c:pt>
                <c:pt idx="2">
                  <c:v>5.9999999999999973</c:v>
                </c:pt>
                <c:pt idx="3">
                  <c:v>11.95999999999999</c:v>
                </c:pt>
                <c:pt idx="4">
                  <c:v>8.5799999999999983</c:v>
                </c:pt>
                <c:pt idx="5">
                  <c:v>10.819999999999997</c:v>
                </c:pt>
                <c:pt idx="6">
                  <c:v>12.299999999999992</c:v>
                </c:pt>
                <c:pt idx="7">
                  <c:v>10.879999999999995</c:v>
                </c:pt>
                <c:pt idx="8">
                  <c:v>6.4999999999999973</c:v>
                </c:pt>
                <c:pt idx="9">
                  <c:v>15.849999999999975</c:v>
                </c:pt>
                <c:pt idx="10">
                  <c:v>5.7899999999999991</c:v>
                </c:pt>
              </c:numCache>
            </c:numRef>
          </c:val>
          <c:extLst>
            <c:ext xmlns:c16="http://schemas.microsoft.com/office/drawing/2014/chart" uri="{C3380CC4-5D6E-409C-BE32-E72D297353CC}">
              <c16:uniqueId val="{00000000-C871-470A-A881-0306D549D1CB}"/>
            </c:ext>
          </c:extLst>
        </c:ser>
        <c:ser>
          <c:idx val="1"/>
          <c:order val="1"/>
          <c:tx>
            <c:strRef>
              <c:f>'Sheet1 (3)'!$C$3:$C$4</c:f>
              <c:strCache>
                <c:ptCount val="1"/>
                <c:pt idx="0">
                  <c:v>Adventure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(3)'!$C$5:$C$16</c:f>
              <c:numCache>
                <c:formatCode>General</c:formatCode>
                <c:ptCount val="11"/>
                <c:pt idx="0">
                  <c:v>2.5800000000000005</c:v>
                </c:pt>
                <c:pt idx="1">
                  <c:v>3.5099999999999993</c:v>
                </c:pt>
                <c:pt idx="2">
                  <c:v>4.2600000000000007</c:v>
                </c:pt>
                <c:pt idx="3">
                  <c:v>3.2700000000000009</c:v>
                </c:pt>
                <c:pt idx="4">
                  <c:v>3.5199999999999991</c:v>
                </c:pt>
                <c:pt idx="5">
                  <c:v>3.7500000000000013</c:v>
                </c:pt>
                <c:pt idx="6">
                  <c:v>2.4200000000000008</c:v>
                </c:pt>
                <c:pt idx="7">
                  <c:v>2.1800000000000006</c:v>
                </c:pt>
                <c:pt idx="8">
                  <c:v>1.3600000000000008</c:v>
                </c:pt>
                <c:pt idx="9">
                  <c:v>1.0000000000000004</c:v>
                </c:pt>
                <c:pt idx="10">
                  <c:v>0.93</c:v>
                </c:pt>
              </c:numCache>
            </c:numRef>
          </c:val>
          <c:extLst>
            <c:ext xmlns:c16="http://schemas.microsoft.com/office/drawing/2014/chart" uri="{C3380CC4-5D6E-409C-BE32-E72D297353CC}">
              <c16:uniqueId val="{00000001-C871-470A-A881-0306D549D1CB}"/>
            </c:ext>
          </c:extLst>
        </c:ser>
        <c:ser>
          <c:idx val="2"/>
          <c:order val="2"/>
          <c:tx>
            <c:strRef>
              <c:f>'Sheet1 (3)'!$D$3:$D$4</c:f>
              <c:strCache>
                <c:ptCount val="1"/>
                <c:pt idx="0">
                  <c:v>Fighting</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(3)'!$D$5:$D$16</c:f>
              <c:numCache>
                <c:formatCode>General</c:formatCode>
                <c:ptCount val="11"/>
                <c:pt idx="0">
                  <c:v>2.8200000000000003</c:v>
                </c:pt>
                <c:pt idx="1">
                  <c:v>2.7300000000000004</c:v>
                </c:pt>
                <c:pt idx="2">
                  <c:v>6.1499999999999986</c:v>
                </c:pt>
                <c:pt idx="3">
                  <c:v>3.02</c:v>
                </c:pt>
                <c:pt idx="4">
                  <c:v>1.5200000000000005</c:v>
                </c:pt>
                <c:pt idx="5">
                  <c:v>2.94</c:v>
                </c:pt>
                <c:pt idx="6">
                  <c:v>1.7900000000000003</c:v>
                </c:pt>
                <c:pt idx="7">
                  <c:v>1.28</c:v>
                </c:pt>
                <c:pt idx="8">
                  <c:v>4.8</c:v>
                </c:pt>
                <c:pt idx="9">
                  <c:v>0.79</c:v>
                </c:pt>
                <c:pt idx="10">
                  <c:v>0.64000000000000012</c:v>
                </c:pt>
              </c:numCache>
            </c:numRef>
          </c:val>
          <c:extLst>
            <c:ext xmlns:c16="http://schemas.microsoft.com/office/drawing/2014/chart" uri="{C3380CC4-5D6E-409C-BE32-E72D297353CC}">
              <c16:uniqueId val="{00000002-C871-470A-A881-0306D549D1CB}"/>
            </c:ext>
          </c:extLst>
        </c:ser>
        <c:ser>
          <c:idx val="3"/>
          <c:order val="3"/>
          <c:tx>
            <c:strRef>
              <c:f>'Sheet1 (3)'!$E$3:$E$4</c:f>
              <c:strCache>
                <c:ptCount val="1"/>
                <c:pt idx="0">
                  <c:v>Platform</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(3)'!$E$5:$E$16</c:f>
              <c:numCache>
                <c:formatCode>General</c:formatCode>
                <c:ptCount val="11"/>
                <c:pt idx="0">
                  <c:v>9.2099999999999991</c:v>
                </c:pt>
                <c:pt idx="1">
                  <c:v>2.9799999999999991</c:v>
                </c:pt>
                <c:pt idx="2">
                  <c:v>2.3599999999999994</c:v>
                </c:pt>
                <c:pt idx="3">
                  <c:v>4.84</c:v>
                </c:pt>
                <c:pt idx="4">
                  <c:v>3.6799999999999988</c:v>
                </c:pt>
                <c:pt idx="5">
                  <c:v>3.4899999999999993</c:v>
                </c:pt>
                <c:pt idx="6">
                  <c:v>3.8400000000000003</c:v>
                </c:pt>
                <c:pt idx="7">
                  <c:v>2.0799999999999996</c:v>
                </c:pt>
                <c:pt idx="8">
                  <c:v>1.26</c:v>
                </c:pt>
                <c:pt idx="9">
                  <c:v>1.2900000000000003</c:v>
                </c:pt>
                <c:pt idx="10">
                  <c:v>0.11</c:v>
                </c:pt>
              </c:numCache>
            </c:numRef>
          </c:val>
          <c:extLst>
            <c:ext xmlns:c16="http://schemas.microsoft.com/office/drawing/2014/chart" uri="{C3380CC4-5D6E-409C-BE32-E72D297353CC}">
              <c16:uniqueId val="{00000003-C871-470A-A881-0306D549D1CB}"/>
            </c:ext>
          </c:extLst>
        </c:ser>
        <c:ser>
          <c:idx val="4"/>
          <c:order val="4"/>
          <c:tx>
            <c:strRef>
              <c:f>'Sheet1 (3)'!$F$3:$F$4</c:f>
              <c:strCache>
                <c:ptCount val="1"/>
                <c:pt idx="0">
                  <c:v>Puzzle</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(3)'!$F$5:$F$16</c:f>
              <c:numCache>
                <c:formatCode>General</c:formatCode>
                <c:ptCount val="11"/>
                <c:pt idx="0">
                  <c:v>3.399999999999999</c:v>
                </c:pt>
                <c:pt idx="1">
                  <c:v>3.0599999999999996</c:v>
                </c:pt>
                <c:pt idx="2">
                  <c:v>0.91999999999999993</c:v>
                </c:pt>
                <c:pt idx="3">
                  <c:v>1.6500000000000004</c:v>
                </c:pt>
                <c:pt idx="4">
                  <c:v>0.49</c:v>
                </c:pt>
                <c:pt idx="5">
                  <c:v>0.77</c:v>
                </c:pt>
                <c:pt idx="6">
                  <c:v>0.96</c:v>
                </c:pt>
                <c:pt idx="7">
                  <c:v>0.25</c:v>
                </c:pt>
                <c:pt idx="8">
                  <c:v>0.41</c:v>
                </c:pt>
                <c:pt idx="9">
                  <c:v>0.52</c:v>
                </c:pt>
              </c:numCache>
            </c:numRef>
          </c:val>
          <c:extLst>
            <c:ext xmlns:c16="http://schemas.microsoft.com/office/drawing/2014/chart" uri="{C3380CC4-5D6E-409C-BE32-E72D297353CC}">
              <c16:uniqueId val="{00000004-C871-470A-A881-0306D549D1CB}"/>
            </c:ext>
          </c:extLst>
        </c:ser>
        <c:ser>
          <c:idx val="5"/>
          <c:order val="5"/>
          <c:tx>
            <c:strRef>
              <c:f>'Sheet1 (3)'!$G$3:$G$4</c:f>
              <c:strCache>
                <c:ptCount val="1"/>
                <c:pt idx="0">
                  <c:v>Racing</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(3)'!$G$5:$G$16</c:f>
              <c:numCache>
                <c:formatCode>General</c:formatCode>
                <c:ptCount val="11"/>
                <c:pt idx="0">
                  <c:v>0.86999999999999988</c:v>
                </c:pt>
                <c:pt idx="1">
                  <c:v>0.94000000000000017</c:v>
                </c:pt>
                <c:pt idx="2">
                  <c:v>4.2099999999999982</c:v>
                </c:pt>
                <c:pt idx="3">
                  <c:v>0.5</c:v>
                </c:pt>
                <c:pt idx="4">
                  <c:v>1.04</c:v>
                </c:pt>
                <c:pt idx="5">
                  <c:v>3.1199999999999988</c:v>
                </c:pt>
                <c:pt idx="6">
                  <c:v>0.19999999999999998</c:v>
                </c:pt>
                <c:pt idx="7">
                  <c:v>0.54</c:v>
                </c:pt>
                <c:pt idx="8">
                  <c:v>1.4600000000000002</c:v>
                </c:pt>
                <c:pt idx="9">
                  <c:v>0.28000000000000003</c:v>
                </c:pt>
                <c:pt idx="10">
                  <c:v>0.01</c:v>
                </c:pt>
              </c:numCache>
            </c:numRef>
          </c:val>
          <c:extLst>
            <c:ext xmlns:c16="http://schemas.microsoft.com/office/drawing/2014/chart" uri="{C3380CC4-5D6E-409C-BE32-E72D297353CC}">
              <c16:uniqueId val="{00000005-C871-470A-A881-0306D549D1CB}"/>
            </c:ext>
          </c:extLst>
        </c:ser>
        <c:ser>
          <c:idx val="6"/>
          <c:order val="6"/>
          <c:tx>
            <c:strRef>
              <c:f>'Sheet1 (3)'!$H$3:$H$4</c:f>
              <c:strCache>
                <c:ptCount val="1"/>
                <c:pt idx="0">
                  <c:v>Role-Playing</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(3)'!$H$5:$H$16</c:f>
              <c:numCache>
                <c:formatCode>General</c:formatCode>
                <c:ptCount val="11"/>
                <c:pt idx="0">
                  <c:v>19.830000000000002</c:v>
                </c:pt>
                <c:pt idx="1">
                  <c:v>12.429999999999998</c:v>
                </c:pt>
                <c:pt idx="2">
                  <c:v>17.510000000000005</c:v>
                </c:pt>
                <c:pt idx="3">
                  <c:v>17.06999999999999</c:v>
                </c:pt>
                <c:pt idx="4">
                  <c:v>23.669999999999995</c:v>
                </c:pt>
                <c:pt idx="5">
                  <c:v>14.429999999999998</c:v>
                </c:pt>
                <c:pt idx="6">
                  <c:v>14.389999999999995</c:v>
                </c:pt>
                <c:pt idx="7">
                  <c:v>19.859999999999992</c:v>
                </c:pt>
                <c:pt idx="8">
                  <c:v>17.709999999999994</c:v>
                </c:pt>
                <c:pt idx="9">
                  <c:v>6.7099999999999955</c:v>
                </c:pt>
                <c:pt idx="10">
                  <c:v>3.6300000000000003</c:v>
                </c:pt>
              </c:numCache>
            </c:numRef>
          </c:val>
          <c:extLst>
            <c:ext xmlns:c16="http://schemas.microsoft.com/office/drawing/2014/chart" uri="{C3380CC4-5D6E-409C-BE32-E72D297353CC}">
              <c16:uniqueId val="{00000006-C871-470A-A881-0306D549D1CB}"/>
            </c:ext>
          </c:extLst>
        </c:ser>
        <c:ser>
          <c:idx val="7"/>
          <c:order val="7"/>
          <c:tx>
            <c:strRef>
              <c:f>'Sheet1 (3)'!$I$3:$I$4</c:f>
              <c:strCache>
                <c:ptCount val="1"/>
                <c:pt idx="0">
                  <c:v>Shooter</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(3)'!$I$5:$I$16</c:f>
              <c:numCache>
                <c:formatCode>General</c:formatCode>
                <c:ptCount val="11"/>
                <c:pt idx="0">
                  <c:v>1.8900000000000003</c:v>
                </c:pt>
                <c:pt idx="1">
                  <c:v>1.5300000000000007</c:v>
                </c:pt>
                <c:pt idx="2">
                  <c:v>0.77000000000000024</c:v>
                </c:pt>
                <c:pt idx="3">
                  <c:v>1.1200000000000003</c:v>
                </c:pt>
                <c:pt idx="4">
                  <c:v>2.1200000000000006</c:v>
                </c:pt>
                <c:pt idx="5">
                  <c:v>2.6899999999999991</c:v>
                </c:pt>
                <c:pt idx="6">
                  <c:v>2.6199999999999992</c:v>
                </c:pt>
                <c:pt idx="7">
                  <c:v>1.7300000000000004</c:v>
                </c:pt>
                <c:pt idx="8">
                  <c:v>1.08</c:v>
                </c:pt>
                <c:pt idx="9">
                  <c:v>2.6899999999999991</c:v>
                </c:pt>
                <c:pt idx="10">
                  <c:v>0.6100000000000001</c:v>
                </c:pt>
              </c:numCache>
            </c:numRef>
          </c:val>
          <c:extLst>
            <c:ext xmlns:c16="http://schemas.microsoft.com/office/drawing/2014/chart" uri="{C3380CC4-5D6E-409C-BE32-E72D297353CC}">
              <c16:uniqueId val="{00000007-C871-470A-A881-0306D549D1CB}"/>
            </c:ext>
          </c:extLst>
        </c:ser>
        <c:ser>
          <c:idx val="8"/>
          <c:order val="8"/>
          <c:tx>
            <c:strRef>
              <c:f>'Sheet1 (3)'!$J$3:$J$4</c:f>
              <c:strCache>
                <c:ptCount val="1"/>
                <c:pt idx="0">
                  <c:v>Simulation</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(3)'!$J$5:$J$16</c:f>
              <c:numCache>
                <c:formatCode>General</c:formatCode>
                <c:ptCount val="11"/>
                <c:pt idx="0">
                  <c:v>2.3800000000000003</c:v>
                </c:pt>
                <c:pt idx="1">
                  <c:v>3.0199999999999996</c:v>
                </c:pt>
                <c:pt idx="2">
                  <c:v>3.6599999999999975</c:v>
                </c:pt>
                <c:pt idx="3">
                  <c:v>0.95000000000000007</c:v>
                </c:pt>
                <c:pt idx="4">
                  <c:v>1.6600000000000001</c:v>
                </c:pt>
                <c:pt idx="5">
                  <c:v>1.23</c:v>
                </c:pt>
                <c:pt idx="6">
                  <c:v>5.8599999999999994</c:v>
                </c:pt>
                <c:pt idx="7">
                  <c:v>2.2000000000000002</c:v>
                </c:pt>
                <c:pt idx="8">
                  <c:v>0.37</c:v>
                </c:pt>
                <c:pt idx="9">
                  <c:v>1.58</c:v>
                </c:pt>
                <c:pt idx="10">
                  <c:v>0.3</c:v>
                </c:pt>
              </c:numCache>
            </c:numRef>
          </c:val>
          <c:extLst>
            <c:ext xmlns:c16="http://schemas.microsoft.com/office/drawing/2014/chart" uri="{C3380CC4-5D6E-409C-BE32-E72D297353CC}">
              <c16:uniqueId val="{00000008-C871-470A-A881-0306D549D1CB}"/>
            </c:ext>
          </c:extLst>
        </c:ser>
        <c:ser>
          <c:idx val="9"/>
          <c:order val="9"/>
          <c:tx>
            <c:strRef>
              <c:f>'Sheet1 (3)'!$K$3:$K$4</c:f>
              <c:strCache>
                <c:ptCount val="1"/>
                <c:pt idx="0">
                  <c:v>Sports</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(3)'!$K$5:$K$16</c:f>
              <c:numCache>
                <c:formatCode>General</c:formatCode>
                <c:ptCount val="11"/>
                <c:pt idx="0">
                  <c:v>8.69</c:v>
                </c:pt>
                <c:pt idx="1">
                  <c:v>9.5899999999999945</c:v>
                </c:pt>
                <c:pt idx="2">
                  <c:v>5.3699999999999983</c:v>
                </c:pt>
                <c:pt idx="3">
                  <c:v>9.8099999999999952</c:v>
                </c:pt>
                <c:pt idx="4">
                  <c:v>4.42</c:v>
                </c:pt>
                <c:pt idx="5">
                  <c:v>3.0800000000000005</c:v>
                </c:pt>
                <c:pt idx="6">
                  <c:v>2.5900000000000003</c:v>
                </c:pt>
                <c:pt idx="7">
                  <c:v>2.15</c:v>
                </c:pt>
                <c:pt idx="8">
                  <c:v>1.6</c:v>
                </c:pt>
                <c:pt idx="9">
                  <c:v>0.72000000000000008</c:v>
                </c:pt>
                <c:pt idx="10">
                  <c:v>0.78000000000000014</c:v>
                </c:pt>
              </c:numCache>
            </c:numRef>
          </c:val>
          <c:extLst>
            <c:ext xmlns:c16="http://schemas.microsoft.com/office/drawing/2014/chart" uri="{C3380CC4-5D6E-409C-BE32-E72D297353CC}">
              <c16:uniqueId val="{00000009-C871-470A-A881-0306D549D1CB}"/>
            </c:ext>
          </c:extLst>
        </c:ser>
        <c:ser>
          <c:idx val="10"/>
          <c:order val="10"/>
          <c:tx>
            <c:strRef>
              <c:f>'Sheet1 (3)'!$L$3:$L$4</c:f>
              <c:strCache>
                <c:ptCount val="1"/>
                <c:pt idx="0">
                  <c:v>Strategy</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cat>
            <c:strRef>
              <c:f>'Sheet1 (3)'!$A$5:$A$16</c:f>
              <c:strCache>
                <c:ptCount val="11"/>
                <c:pt idx="0">
                  <c:v>2006</c:v>
                </c:pt>
                <c:pt idx="1">
                  <c:v>2007</c:v>
                </c:pt>
                <c:pt idx="2">
                  <c:v>2008</c:v>
                </c:pt>
                <c:pt idx="3">
                  <c:v>2009</c:v>
                </c:pt>
                <c:pt idx="4">
                  <c:v>2010</c:v>
                </c:pt>
                <c:pt idx="5">
                  <c:v>2011</c:v>
                </c:pt>
                <c:pt idx="6">
                  <c:v>2012</c:v>
                </c:pt>
                <c:pt idx="7">
                  <c:v>2013</c:v>
                </c:pt>
                <c:pt idx="8">
                  <c:v>2014</c:v>
                </c:pt>
                <c:pt idx="9">
                  <c:v>2015</c:v>
                </c:pt>
                <c:pt idx="10">
                  <c:v>2016</c:v>
                </c:pt>
              </c:strCache>
            </c:strRef>
          </c:cat>
          <c:val>
            <c:numRef>
              <c:f>'Sheet1 (3)'!$L$5:$L$16</c:f>
              <c:numCache>
                <c:formatCode>General</c:formatCode>
                <c:ptCount val="11"/>
                <c:pt idx="0">
                  <c:v>0.51</c:v>
                </c:pt>
                <c:pt idx="1">
                  <c:v>2.8699999999999997</c:v>
                </c:pt>
                <c:pt idx="2">
                  <c:v>1.7300000000000002</c:v>
                </c:pt>
                <c:pt idx="3">
                  <c:v>1.8200000000000003</c:v>
                </c:pt>
                <c:pt idx="4">
                  <c:v>2.02</c:v>
                </c:pt>
                <c:pt idx="5">
                  <c:v>1.9000000000000004</c:v>
                </c:pt>
                <c:pt idx="6">
                  <c:v>1.1100000000000001</c:v>
                </c:pt>
                <c:pt idx="7">
                  <c:v>0.82</c:v>
                </c:pt>
                <c:pt idx="8">
                  <c:v>0.55000000000000004</c:v>
                </c:pt>
                <c:pt idx="9">
                  <c:v>0.15000000000000002</c:v>
                </c:pt>
                <c:pt idx="10">
                  <c:v>0.05</c:v>
                </c:pt>
              </c:numCache>
            </c:numRef>
          </c:val>
          <c:extLst>
            <c:ext xmlns:c16="http://schemas.microsoft.com/office/drawing/2014/chart" uri="{C3380CC4-5D6E-409C-BE32-E72D297353CC}">
              <c16:uniqueId val="{0000000A-C871-470A-A881-0306D549D1CB}"/>
            </c:ext>
          </c:extLst>
        </c:ser>
        <c:dLbls>
          <c:showLegendKey val="0"/>
          <c:showVal val="0"/>
          <c:showCatName val="0"/>
          <c:showSerName val="0"/>
          <c:showPercent val="0"/>
          <c:showBubbleSize val="0"/>
        </c:dLbls>
        <c:axId val="1135592640"/>
        <c:axId val="1135595136"/>
      </c:areaChart>
      <c:catAx>
        <c:axId val="1135592640"/>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135595136"/>
        <c:crosses val="autoZero"/>
        <c:auto val="1"/>
        <c:lblAlgn val="ctr"/>
        <c:lblOffset val="100"/>
        <c:noMultiLvlLbl val="0"/>
      </c:catAx>
      <c:valAx>
        <c:axId val="1135595136"/>
        <c:scaling>
          <c:orientation val="minMax"/>
        </c:scaling>
        <c:delete val="1"/>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crossAx val="1135592640"/>
        <c:crosses val="autoZero"/>
        <c:crossBetween val="midCat"/>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8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8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8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3.png"/></Relationships>
</file>

<file path=ppt/drawings/drawing1.xml><?xml version="1.0" encoding="utf-8"?>
<c:userShapes xmlns:c="http://schemas.openxmlformats.org/drawingml/2006/chart">
  <cdr:relSizeAnchor xmlns:cdr="http://schemas.openxmlformats.org/drawingml/2006/chartDrawing">
    <cdr:from>
      <cdr:x>0.00365</cdr:x>
      <cdr:y>2.43334E-5</cdr:y>
    </cdr:from>
    <cdr:to>
      <cdr:x>1</cdr:x>
      <cdr:y>1</cdr:y>
    </cdr:to>
    <cdr:pic>
      <cdr:nvPicPr>
        <cdr:cNvPr id="3" name="Picture 2" descr="Chart, line chart&#10;&#10;Description automatically generated">
          <a:extLst xmlns:a="http://schemas.openxmlformats.org/drawingml/2006/main">
            <a:ext uri="{FF2B5EF4-FFF2-40B4-BE49-F238E27FC236}">
              <a16:creationId xmlns:a16="http://schemas.microsoft.com/office/drawing/2014/main" id="{63FD54ED-8574-45EB-9A2E-A4B695613F68}"/>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extLst>
            <a:ext uri="{28A0092B-C50C-407E-A947-70E740481C1C}">
              <a14:useLocalDpi xmlns:a14="http://schemas.microsoft.com/office/drawing/2010/main" val="0"/>
            </a:ext>
          </a:extLst>
        </a:blip>
        <a:stretch xmlns:a="http://schemas.openxmlformats.org/drawingml/2006/main">
          <a:fillRect/>
        </a:stretch>
      </cdr:blipFill>
      <cdr:spPr>
        <a:xfrm xmlns:a="http://schemas.openxmlformats.org/drawingml/2006/main">
          <a:off x="30886" y="124"/>
          <a:ext cx="8437500" cy="5095751"/>
        </a:xfrm>
        <a:prstGeom xmlns:a="http://schemas.openxmlformats.org/drawingml/2006/main" prst="rect">
          <a:avLst/>
        </a:prstGeom>
      </cdr:spPr>
    </cdr:pic>
  </cdr:relSizeAnchor>
</c:userShape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F241F-5E52-4711-A22A-69526C561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71F6D9-DB96-4BE3-A1A4-4788018BE4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434684-1C88-4624-815A-34F227E2C192}"/>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E588E7DE-8CE3-4349-A526-1A26C4AECD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2B312-23C1-4F03-ADFC-0CF63B0D793A}"/>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27352056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E94F2-D616-4EC2-975E-52AF988FE61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C4AF2FD-79C1-4A34-9AFE-65BBECC2EB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5B3BC1-B1D9-48EB-8D98-FDD31FC9E73B}"/>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287C9816-8502-49AD-B274-9A31E9D895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945386-4CD4-418A-B4FF-C05947346812}"/>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2097135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FDF0EB-5E6C-4253-80F4-A3054D0B62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B26E8E-FD2F-4039-BBAD-D3FFDB09CD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81DDCB-1A64-4B0E-AFB0-C6BA861C91ED}"/>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4FD96D31-05CC-4983-9589-6D525C7C52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703780-3771-4AA7-8A86-61C6C1D70695}"/>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677665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5939A-B4B4-46A5-8154-0067749BAA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C1B1A3-0A6B-41BD-A489-73D8721913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D7008-9FFB-411B-B7C8-8FF9FB713FE9}"/>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F6262F2B-0887-4943-83B3-91D798194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9ED054-1FB3-4317-88E4-7D83954551E8}"/>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1493842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B5449-B2C2-452B-8C66-D29C9C8C2B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C0C9D-B042-428C-A94B-776EA513D4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86C7A4-36A8-4EEB-AFC6-37E8971FF42A}"/>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C7C066E7-2D00-49B9-AED8-9F1BEE286A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1183AD-7DCB-492F-8712-247EE0F043F0}"/>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3817758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6BCD-C559-4697-B375-35F6C31EDD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1AC974-14FA-47B3-A958-207F571192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66FAFD-3458-422B-901B-48249F281DE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72C6E8-D054-44CE-8AE7-5E2A28C9DE2E}"/>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6" name="Footer Placeholder 5">
            <a:extLst>
              <a:ext uri="{FF2B5EF4-FFF2-40B4-BE49-F238E27FC236}">
                <a16:creationId xmlns:a16="http://schemas.microsoft.com/office/drawing/2014/main" id="{14C83F67-E611-40FA-8AB4-07DBC7BE53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199065-219F-44BE-982B-50A7657DDA11}"/>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1657074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DDCDA-EFAF-40D3-BB5F-8E6AE7C73E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14EAFF-89A0-453F-B081-5DE9FF67D5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02F31D-C899-49F0-A1E5-CCD9F37104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353B6F-9FFA-445C-A1A1-AAA66C5B15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203AD9-D8CE-4DA9-A685-A4C84973B2D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2BE8D4-F7F1-4519-BEAD-8D5EFB6A157F}"/>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8" name="Footer Placeholder 7">
            <a:extLst>
              <a:ext uri="{FF2B5EF4-FFF2-40B4-BE49-F238E27FC236}">
                <a16:creationId xmlns:a16="http://schemas.microsoft.com/office/drawing/2014/main" id="{0958F247-388B-4E19-996D-E0B6AD766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99124-5104-4510-85F2-16E6E7E078FF}"/>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4138989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F7443-1DC7-4304-AC6A-554003C99A8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F2B8CE-73AF-4D21-845E-CAC314B0A5E6}"/>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4" name="Footer Placeholder 3">
            <a:extLst>
              <a:ext uri="{FF2B5EF4-FFF2-40B4-BE49-F238E27FC236}">
                <a16:creationId xmlns:a16="http://schemas.microsoft.com/office/drawing/2014/main" id="{099B7829-99EF-452A-9C00-8F6516A2C3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3FED5CC-5147-4F65-AB20-4BE2F6B6F3B1}"/>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1211318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F56C13-F6A1-4F73-9A6C-422F7141F421}"/>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3" name="Footer Placeholder 2">
            <a:extLst>
              <a:ext uri="{FF2B5EF4-FFF2-40B4-BE49-F238E27FC236}">
                <a16:creationId xmlns:a16="http://schemas.microsoft.com/office/drawing/2014/main" id="{C3E34208-F1AF-46F9-B7F2-7D4CA058ED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BAE531-9A1F-4500-9B87-70E44EA5E335}"/>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2271356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06F7E-0CF3-43BF-8D37-171E56DE50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3E9921-A6FA-48C5-9752-E4F87299D4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80A066-C8FD-42B3-A3A1-FEC66C698F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3C1673-83E8-467A-8E7F-F49F9F12769B}"/>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6" name="Footer Placeholder 5">
            <a:extLst>
              <a:ext uri="{FF2B5EF4-FFF2-40B4-BE49-F238E27FC236}">
                <a16:creationId xmlns:a16="http://schemas.microsoft.com/office/drawing/2014/main" id="{EF49D6B6-E253-4A74-9CF5-51302E88B1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AAE61A-8746-4A5B-A900-B54BD9B7C663}"/>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372194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2F2F4-3C34-4922-8D7E-1473A58513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C0436B-36E2-4593-929D-49D149C276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700A4B-88FD-4559-B81C-D3057992FF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18C344-6361-45F7-8A37-AE7FC2F98CD5}"/>
              </a:ext>
            </a:extLst>
          </p:cNvPr>
          <p:cNvSpPr>
            <a:spLocks noGrp="1"/>
          </p:cNvSpPr>
          <p:nvPr>
            <p:ph type="dt" sz="half" idx="10"/>
          </p:nvPr>
        </p:nvSpPr>
        <p:spPr/>
        <p:txBody>
          <a:bodyPr/>
          <a:lstStyle/>
          <a:p>
            <a:fld id="{CAEF42FD-AAB4-43F2-9DF5-F5273A15E08A}" type="datetimeFigureOut">
              <a:rPr lang="en-US" smtClean="0"/>
              <a:t>4/20/2022</a:t>
            </a:fld>
            <a:endParaRPr lang="en-US"/>
          </a:p>
        </p:txBody>
      </p:sp>
      <p:sp>
        <p:nvSpPr>
          <p:cNvPr id="6" name="Footer Placeholder 5">
            <a:extLst>
              <a:ext uri="{FF2B5EF4-FFF2-40B4-BE49-F238E27FC236}">
                <a16:creationId xmlns:a16="http://schemas.microsoft.com/office/drawing/2014/main" id="{6B0A1ACA-D2A6-4B91-853D-19856E0976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7BF220-6B52-4ED6-849A-6EAD2CFA8556}"/>
              </a:ext>
            </a:extLst>
          </p:cNvPr>
          <p:cNvSpPr>
            <a:spLocks noGrp="1"/>
          </p:cNvSpPr>
          <p:nvPr>
            <p:ph type="sldNum" sz="quarter" idx="12"/>
          </p:nvPr>
        </p:nvSpPr>
        <p:spPr/>
        <p:txBody>
          <a:bodyPr/>
          <a:lstStyle/>
          <a:p>
            <a:fld id="{86ECD180-E5AA-41EB-9CBC-56AB3076387D}" type="slidenum">
              <a:rPr lang="en-US" smtClean="0"/>
              <a:t>‹#›</a:t>
            </a:fld>
            <a:endParaRPr lang="en-US"/>
          </a:p>
        </p:txBody>
      </p:sp>
    </p:spTree>
    <p:extLst>
      <p:ext uri="{BB962C8B-B14F-4D97-AF65-F5344CB8AC3E}">
        <p14:creationId xmlns:p14="http://schemas.microsoft.com/office/powerpoint/2010/main" val="3640435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1D3FB-A5F8-499B-A12D-8800968FC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7AFAFF-F3D3-4210-B0A4-E5A3F78A98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E475B2-BDDD-4E08-BEB0-661132D84C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EF42FD-AAB4-43F2-9DF5-F5273A15E08A}" type="datetimeFigureOut">
              <a:rPr lang="en-US" smtClean="0"/>
              <a:t>4/20/2022</a:t>
            </a:fld>
            <a:endParaRPr lang="en-US"/>
          </a:p>
        </p:txBody>
      </p:sp>
      <p:sp>
        <p:nvSpPr>
          <p:cNvPr id="5" name="Footer Placeholder 4">
            <a:extLst>
              <a:ext uri="{FF2B5EF4-FFF2-40B4-BE49-F238E27FC236}">
                <a16:creationId xmlns:a16="http://schemas.microsoft.com/office/drawing/2014/main" id="{4B191FB1-A0BC-42C9-8ECD-42FCEA6299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07E6C60-D03D-4682-8EAF-503413B3B1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ECD180-E5AA-41EB-9CBC-56AB3076387D}" type="slidenum">
              <a:rPr lang="en-US" smtClean="0"/>
              <a:t>‹#›</a:t>
            </a:fld>
            <a:endParaRPr lang="en-US"/>
          </a:p>
        </p:txBody>
      </p:sp>
    </p:spTree>
    <p:extLst>
      <p:ext uri="{BB962C8B-B14F-4D97-AF65-F5344CB8AC3E}">
        <p14:creationId xmlns:p14="http://schemas.microsoft.com/office/powerpoint/2010/main" val="27457065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 Id="rId5" Type="http://schemas.openxmlformats.org/officeDocument/2006/relationships/image" Target="../media/image4.emf"/><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Gadgets on a desk">
            <a:extLst>
              <a:ext uri="{FF2B5EF4-FFF2-40B4-BE49-F238E27FC236}">
                <a16:creationId xmlns:a16="http://schemas.microsoft.com/office/drawing/2014/main" id="{F5820A9B-CA11-4AB9-A121-9E1E872C6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2" name="Title 1">
            <a:extLst>
              <a:ext uri="{FF2B5EF4-FFF2-40B4-BE49-F238E27FC236}">
                <a16:creationId xmlns:a16="http://schemas.microsoft.com/office/drawing/2014/main" id="{5334F77A-2147-4758-AA79-03192C06BE15}"/>
              </a:ext>
            </a:extLst>
          </p:cNvPr>
          <p:cNvSpPr>
            <a:spLocks noGrp="1"/>
          </p:cNvSpPr>
          <p:nvPr>
            <p:ph type="ctrTitle"/>
          </p:nvPr>
        </p:nvSpPr>
        <p:spPr/>
        <p:txBody>
          <a:bodyPr>
            <a:normAutofit/>
          </a:bodyPr>
          <a:lstStyle/>
          <a:p>
            <a:r>
              <a:rPr lang="en-US" sz="5400" dirty="0">
                <a:solidFill>
                  <a:srgbClr val="F13D40"/>
                </a:solidFill>
                <a:latin typeface="Arial Rounded MT Bold" panose="020F0704030504030204" pitchFamily="34" charset="0"/>
                <a:cs typeface="Aharoni" panose="02010803020104030203" pitchFamily="2" charset="-79"/>
              </a:rPr>
              <a:t>GLOBAL PHYSICAL </a:t>
            </a:r>
            <a:br>
              <a:rPr lang="en-US" sz="5400" dirty="0">
                <a:solidFill>
                  <a:srgbClr val="F13D40"/>
                </a:solidFill>
                <a:latin typeface="Arial Rounded MT Bold" panose="020F0704030504030204" pitchFamily="34" charset="0"/>
                <a:cs typeface="Aharoni" panose="02010803020104030203" pitchFamily="2" charset="-79"/>
              </a:rPr>
            </a:br>
            <a:r>
              <a:rPr lang="en-US" sz="5400" dirty="0">
                <a:solidFill>
                  <a:srgbClr val="F13D40"/>
                </a:solidFill>
                <a:latin typeface="Arial Rounded MT Bold" panose="020F0704030504030204" pitchFamily="34" charset="0"/>
                <a:cs typeface="Aharoni" panose="02010803020104030203" pitchFamily="2" charset="-79"/>
              </a:rPr>
              <a:t>GAME SALES</a:t>
            </a:r>
          </a:p>
        </p:txBody>
      </p:sp>
      <p:sp>
        <p:nvSpPr>
          <p:cNvPr id="3" name="Subtitle 2">
            <a:extLst>
              <a:ext uri="{FF2B5EF4-FFF2-40B4-BE49-F238E27FC236}">
                <a16:creationId xmlns:a16="http://schemas.microsoft.com/office/drawing/2014/main" id="{EA0EE5BA-C895-43E2-ABD3-21BDA71211D9}"/>
              </a:ext>
            </a:extLst>
          </p:cNvPr>
          <p:cNvSpPr>
            <a:spLocks noGrp="1"/>
          </p:cNvSpPr>
          <p:nvPr>
            <p:ph type="subTitle" idx="1"/>
          </p:nvPr>
        </p:nvSpPr>
        <p:spPr/>
        <p:txBody>
          <a:bodyPr/>
          <a:lstStyle/>
          <a:p>
            <a:r>
              <a:rPr lang="en-US" dirty="0">
                <a:solidFill>
                  <a:schemeClr val="bg1"/>
                </a:solidFill>
              </a:rPr>
              <a:t>How do sales compare across</a:t>
            </a:r>
            <a:br>
              <a:rPr lang="en-US" dirty="0">
                <a:solidFill>
                  <a:schemeClr val="bg1"/>
                </a:solidFill>
              </a:rPr>
            </a:br>
            <a:r>
              <a:rPr lang="en-US" dirty="0">
                <a:solidFill>
                  <a:schemeClr val="bg1"/>
                </a:solidFill>
              </a:rPr>
              <a:t> North America, Europe, Japan, </a:t>
            </a:r>
            <a:br>
              <a:rPr lang="en-US" dirty="0">
                <a:solidFill>
                  <a:schemeClr val="bg1"/>
                </a:solidFill>
              </a:rPr>
            </a:br>
            <a:r>
              <a:rPr lang="en-US" dirty="0">
                <a:solidFill>
                  <a:schemeClr val="bg1"/>
                </a:solidFill>
              </a:rPr>
              <a:t>and other regions?</a:t>
            </a:r>
          </a:p>
        </p:txBody>
      </p:sp>
    </p:spTree>
    <p:extLst>
      <p:ext uri="{BB962C8B-B14F-4D97-AF65-F5344CB8AC3E}">
        <p14:creationId xmlns:p14="http://schemas.microsoft.com/office/powerpoint/2010/main" val="225908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4EAE0-3938-4AB1-ABA9-059D9A8ABDA8}"/>
              </a:ext>
            </a:extLst>
          </p:cNvPr>
          <p:cNvSpPr>
            <a:spLocks noGrp="1"/>
          </p:cNvSpPr>
          <p:nvPr>
            <p:ph type="title"/>
          </p:nvPr>
        </p:nvSpPr>
        <p:spPr>
          <a:xfrm>
            <a:off x="1016793" y="332581"/>
            <a:ext cx="10515600" cy="920750"/>
          </a:xfrm>
        </p:spPr>
        <p:txBody>
          <a:bodyPr/>
          <a:lstStyle/>
          <a:p>
            <a:r>
              <a:rPr lang="en-US" dirty="0">
                <a:solidFill>
                  <a:srgbClr val="F13D40"/>
                </a:solidFill>
                <a:latin typeface="Arial Rounded MT Bold" panose="020F0704030504030204" pitchFamily="34" charset="0"/>
                <a:cs typeface="Aharoni" panose="02010803020104030203" pitchFamily="2" charset="-79"/>
              </a:rPr>
              <a:t>WHY ARE WE LOOKING AT THIS?</a:t>
            </a:r>
          </a:p>
        </p:txBody>
      </p:sp>
      <p:sp>
        <p:nvSpPr>
          <p:cNvPr id="3" name="Content Placeholder 2">
            <a:extLst>
              <a:ext uri="{FF2B5EF4-FFF2-40B4-BE49-F238E27FC236}">
                <a16:creationId xmlns:a16="http://schemas.microsoft.com/office/drawing/2014/main" id="{9BAC19E3-D62B-4964-B03B-9BD093B7BEF3}"/>
              </a:ext>
            </a:extLst>
          </p:cNvPr>
          <p:cNvSpPr>
            <a:spLocks noGrp="1"/>
          </p:cNvSpPr>
          <p:nvPr>
            <p:ph idx="1"/>
          </p:nvPr>
        </p:nvSpPr>
        <p:spPr>
          <a:xfrm>
            <a:off x="895350" y="1253331"/>
            <a:ext cx="10515600" cy="4351338"/>
          </a:xfrm>
        </p:spPr>
        <p:txBody>
          <a:bodyPr>
            <a:normAutofit/>
          </a:bodyPr>
          <a:lstStyle/>
          <a:p>
            <a:r>
              <a:rPr lang="en-US" dirty="0">
                <a:solidFill>
                  <a:schemeClr val="bg1"/>
                </a:solidFill>
              </a:rPr>
              <a:t>As a gaming company with global reach, we need a deep understanding of how the video game market is changing across the globe.</a:t>
            </a:r>
          </a:p>
          <a:p>
            <a:r>
              <a:rPr lang="en-US" dirty="0">
                <a:solidFill>
                  <a:schemeClr val="bg1"/>
                </a:solidFill>
              </a:rPr>
              <a:t>We have been allocating our marketing budget based on the assumption that sales and growth are remaining about the same over time. By testing this assumption, we can see if we are doing the right thing, or whether we need to rethink our marketing strategy.</a:t>
            </a:r>
          </a:p>
          <a:p>
            <a:r>
              <a:rPr lang="en-US" dirty="0">
                <a:solidFill>
                  <a:schemeClr val="bg1"/>
                </a:solidFill>
              </a:rPr>
              <a:t>Is the video game market growing or contracting at the same rate </a:t>
            </a:r>
            <a:br>
              <a:rPr lang="en-US" dirty="0">
                <a:solidFill>
                  <a:schemeClr val="bg1"/>
                </a:solidFill>
              </a:rPr>
            </a:br>
            <a:r>
              <a:rPr lang="en-US" dirty="0">
                <a:solidFill>
                  <a:schemeClr val="bg1"/>
                </a:solidFill>
              </a:rPr>
              <a:t>in North America, Europe, Japan, and other regions?</a:t>
            </a:r>
          </a:p>
          <a:p>
            <a:r>
              <a:rPr lang="en-US" dirty="0">
                <a:solidFill>
                  <a:schemeClr val="bg1"/>
                </a:solidFill>
              </a:rPr>
              <a:t>What about the popularity of various genres of games?</a:t>
            </a:r>
          </a:p>
        </p:txBody>
      </p:sp>
      <p:sp>
        <p:nvSpPr>
          <p:cNvPr id="4" name="Title 1">
            <a:extLst>
              <a:ext uri="{FF2B5EF4-FFF2-40B4-BE49-F238E27FC236}">
                <a16:creationId xmlns:a16="http://schemas.microsoft.com/office/drawing/2014/main" id="{5A89BBF7-9FA8-4058-9758-7500E6C27F5A}"/>
              </a:ext>
            </a:extLst>
          </p:cNvPr>
          <p:cNvSpPr txBox="1">
            <a:spLocks/>
          </p:cNvSpPr>
          <p:nvPr/>
        </p:nvSpPr>
        <p:spPr>
          <a:xfrm>
            <a:off x="959644" y="5476875"/>
            <a:ext cx="9839325" cy="9207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rgbClr val="F13D40"/>
                </a:solidFill>
                <a:latin typeface="Arial Rounded MT Bold" panose="020F0704030504030204" pitchFamily="34" charset="0"/>
                <a:cs typeface="Aharoni" panose="02010803020104030203" pitchFamily="2" charset="-79"/>
              </a:rPr>
              <a:t>WHAT DOES THE DATA REALLY SHOW?</a:t>
            </a:r>
          </a:p>
        </p:txBody>
      </p:sp>
    </p:spTree>
    <p:extLst>
      <p:ext uri="{BB962C8B-B14F-4D97-AF65-F5344CB8AC3E}">
        <p14:creationId xmlns:p14="http://schemas.microsoft.com/office/powerpoint/2010/main" val="137635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40F0405-C40B-40AD-AE28-E3E726C8C9EE}"/>
              </a:ext>
            </a:extLst>
          </p:cNvPr>
          <p:cNvSpPr txBox="1"/>
          <p:nvPr/>
        </p:nvSpPr>
        <p:spPr>
          <a:xfrm>
            <a:off x="9212178" y="1285876"/>
            <a:ext cx="2562206" cy="2308324"/>
          </a:xfrm>
          <a:prstGeom prst="rect">
            <a:avLst/>
          </a:prstGeom>
          <a:noFill/>
        </p:spPr>
        <p:txBody>
          <a:bodyPr wrap="square" rtlCol="0">
            <a:spAutoFit/>
          </a:bodyPr>
          <a:lstStyle/>
          <a:p>
            <a:r>
              <a:rPr lang="en-US" b="1" dirty="0">
                <a:solidFill>
                  <a:srgbClr val="F13D40"/>
                </a:solidFill>
              </a:rPr>
              <a:t>Are game sales collapsing?</a:t>
            </a:r>
          </a:p>
          <a:p>
            <a:endParaRPr lang="en-US" dirty="0">
              <a:solidFill>
                <a:schemeClr val="bg1"/>
              </a:solidFill>
            </a:endParaRPr>
          </a:p>
          <a:p>
            <a:r>
              <a:rPr lang="en-US" dirty="0">
                <a:solidFill>
                  <a:schemeClr val="bg1"/>
                </a:solidFill>
              </a:rPr>
              <a:t>Not necessarily. This data only shows physical sales. We need data on digital sales to get a more complete picture.</a:t>
            </a:r>
          </a:p>
        </p:txBody>
      </p:sp>
      <p:sp>
        <p:nvSpPr>
          <p:cNvPr id="7" name="Title 1">
            <a:extLst>
              <a:ext uri="{FF2B5EF4-FFF2-40B4-BE49-F238E27FC236}">
                <a16:creationId xmlns:a16="http://schemas.microsoft.com/office/drawing/2014/main" id="{735D9618-BAEE-4F01-8DB4-5458B1013C4A}"/>
              </a:ext>
            </a:extLst>
          </p:cNvPr>
          <p:cNvSpPr>
            <a:spLocks noGrp="1"/>
          </p:cNvSpPr>
          <p:nvPr>
            <p:ph type="title"/>
          </p:nvPr>
        </p:nvSpPr>
        <p:spPr>
          <a:xfrm>
            <a:off x="781050" y="274315"/>
            <a:ext cx="10515600" cy="920750"/>
          </a:xfrm>
        </p:spPr>
        <p:txBody>
          <a:bodyPr/>
          <a:lstStyle/>
          <a:p>
            <a:r>
              <a:rPr lang="en-US" dirty="0">
                <a:solidFill>
                  <a:srgbClr val="F13D40"/>
                </a:solidFill>
                <a:latin typeface="Arial Rounded MT Bold" panose="020F0704030504030204" pitchFamily="34" charset="0"/>
                <a:cs typeface="Aharoni" panose="02010803020104030203" pitchFamily="2" charset="-79"/>
              </a:rPr>
              <a:t>Total sales</a:t>
            </a:r>
          </a:p>
        </p:txBody>
      </p:sp>
      <p:sp>
        <p:nvSpPr>
          <p:cNvPr id="8" name="TextBox 7">
            <a:extLst>
              <a:ext uri="{FF2B5EF4-FFF2-40B4-BE49-F238E27FC236}">
                <a16:creationId xmlns:a16="http://schemas.microsoft.com/office/drawing/2014/main" id="{0334829A-8FB3-4236-8300-14469564AC51}"/>
              </a:ext>
            </a:extLst>
          </p:cNvPr>
          <p:cNvSpPr txBox="1"/>
          <p:nvPr/>
        </p:nvSpPr>
        <p:spPr>
          <a:xfrm>
            <a:off x="4199369" y="274315"/>
            <a:ext cx="7503578" cy="830997"/>
          </a:xfrm>
          <a:prstGeom prst="rect">
            <a:avLst/>
          </a:prstGeom>
          <a:noFill/>
        </p:spPr>
        <p:txBody>
          <a:bodyPr wrap="square" rtlCol="0">
            <a:spAutoFit/>
          </a:bodyPr>
          <a:lstStyle/>
          <a:p>
            <a:r>
              <a:rPr lang="en-US" sz="2400" dirty="0">
                <a:solidFill>
                  <a:srgbClr val="F13D40"/>
                </a:solidFill>
              </a:rPr>
              <a:t>Key takeaway: </a:t>
            </a:r>
            <a:r>
              <a:rPr lang="en-US" sz="2400" dirty="0">
                <a:solidFill>
                  <a:schemeClr val="bg1"/>
                </a:solidFill>
              </a:rPr>
              <a:t>Physical game sales have fallen drastically </a:t>
            </a:r>
            <a:br>
              <a:rPr lang="en-US" sz="2400" dirty="0">
                <a:solidFill>
                  <a:schemeClr val="bg1"/>
                </a:solidFill>
              </a:rPr>
            </a:br>
            <a:r>
              <a:rPr lang="en-US" sz="2400" dirty="0">
                <a:solidFill>
                  <a:schemeClr val="bg1"/>
                </a:solidFill>
              </a:rPr>
              <a:t>since 2008, especially in North America</a:t>
            </a:r>
          </a:p>
        </p:txBody>
      </p:sp>
      <p:sp>
        <p:nvSpPr>
          <p:cNvPr id="9" name="TextBox 8">
            <a:extLst>
              <a:ext uri="{FF2B5EF4-FFF2-40B4-BE49-F238E27FC236}">
                <a16:creationId xmlns:a16="http://schemas.microsoft.com/office/drawing/2014/main" id="{0AF02452-B23A-4309-B6E8-7FD29919A4CA}"/>
              </a:ext>
            </a:extLst>
          </p:cNvPr>
          <p:cNvSpPr txBox="1"/>
          <p:nvPr/>
        </p:nvSpPr>
        <p:spPr>
          <a:xfrm>
            <a:off x="9212178" y="4075338"/>
            <a:ext cx="2562206" cy="2308324"/>
          </a:xfrm>
          <a:prstGeom prst="rect">
            <a:avLst/>
          </a:prstGeom>
          <a:noFill/>
        </p:spPr>
        <p:txBody>
          <a:bodyPr wrap="square" rtlCol="0">
            <a:spAutoFit/>
          </a:bodyPr>
          <a:lstStyle/>
          <a:p>
            <a:r>
              <a:rPr lang="en-US" b="1" dirty="0">
                <a:solidFill>
                  <a:srgbClr val="F13D40"/>
                </a:solidFill>
              </a:rPr>
              <a:t>What happened in 2016?</a:t>
            </a:r>
          </a:p>
          <a:p>
            <a:endParaRPr lang="en-US" dirty="0">
              <a:solidFill>
                <a:schemeClr val="bg1"/>
              </a:solidFill>
            </a:endParaRPr>
          </a:p>
          <a:p>
            <a:r>
              <a:rPr lang="en-US" dirty="0">
                <a:solidFill>
                  <a:schemeClr val="bg1"/>
                </a:solidFill>
              </a:rPr>
              <a:t>2016 data is very likely incomplete, since sales from the previous year appeared to decline by 370%. So, this data may not tell the whole story.</a:t>
            </a:r>
          </a:p>
        </p:txBody>
      </p:sp>
      <p:pic>
        <p:nvPicPr>
          <p:cNvPr id="12" name="Picture 11" descr="Chart, line chart&#10;&#10;Description automatically generated">
            <a:extLst>
              <a:ext uri="{FF2B5EF4-FFF2-40B4-BE49-F238E27FC236}">
                <a16:creationId xmlns:a16="http://schemas.microsoft.com/office/drawing/2014/main" id="{FFFFFDA5-D0DC-4960-8A55-E2AE7D2BAB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878" y="1356057"/>
            <a:ext cx="8631517" cy="5027605"/>
          </a:xfrm>
          <a:prstGeom prst="rect">
            <a:avLst/>
          </a:prstGeom>
        </p:spPr>
      </p:pic>
    </p:spTree>
    <p:extLst>
      <p:ext uri="{BB962C8B-B14F-4D97-AF65-F5344CB8AC3E}">
        <p14:creationId xmlns:p14="http://schemas.microsoft.com/office/powerpoint/2010/main" val="1655724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DD12C5B-FBF5-4956-82F4-88F549DC893A}"/>
              </a:ext>
            </a:extLst>
          </p:cNvPr>
          <p:cNvSpPr>
            <a:spLocks noGrp="1"/>
          </p:cNvSpPr>
          <p:nvPr>
            <p:ph type="title"/>
          </p:nvPr>
        </p:nvSpPr>
        <p:spPr>
          <a:xfrm>
            <a:off x="602457" y="274314"/>
            <a:ext cx="10515600" cy="920750"/>
          </a:xfrm>
        </p:spPr>
        <p:txBody>
          <a:bodyPr/>
          <a:lstStyle/>
          <a:p>
            <a:r>
              <a:rPr lang="en-US" dirty="0">
                <a:solidFill>
                  <a:srgbClr val="F13D40"/>
                </a:solidFill>
                <a:latin typeface="Arial Rounded MT Bold" panose="020F0704030504030204" pitchFamily="34" charset="0"/>
                <a:cs typeface="Aharoni" panose="02010803020104030203" pitchFamily="2" charset="-79"/>
              </a:rPr>
              <a:t>Sales by region</a:t>
            </a:r>
          </a:p>
        </p:txBody>
      </p:sp>
      <p:sp>
        <p:nvSpPr>
          <p:cNvPr id="8" name="TextBox 7">
            <a:extLst>
              <a:ext uri="{FF2B5EF4-FFF2-40B4-BE49-F238E27FC236}">
                <a16:creationId xmlns:a16="http://schemas.microsoft.com/office/drawing/2014/main" id="{89C52057-123E-4701-92F7-863B901599CE}"/>
              </a:ext>
            </a:extLst>
          </p:cNvPr>
          <p:cNvSpPr txBox="1"/>
          <p:nvPr/>
        </p:nvSpPr>
        <p:spPr>
          <a:xfrm>
            <a:off x="5392375" y="319191"/>
            <a:ext cx="6952025" cy="830997"/>
          </a:xfrm>
          <a:prstGeom prst="rect">
            <a:avLst/>
          </a:prstGeom>
          <a:noFill/>
        </p:spPr>
        <p:txBody>
          <a:bodyPr wrap="square" rtlCol="0">
            <a:spAutoFit/>
          </a:bodyPr>
          <a:lstStyle/>
          <a:p>
            <a:r>
              <a:rPr lang="en-US" sz="2400" dirty="0">
                <a:solidFill>
                  <a:srgbClr val="F13D40"/>
                </a:solidFill>
              </a:rPr>
              <a:t>Key takeaway: </a:t>
            </a:r>
            <a:r>
              <a:rPr lang="en-US" sz="2400" dirty="0">
                <a:solidFill>
                  <a:schemeClr val="bg1"/>
                </a:solidFill>
              </a:rPr>
              <a:t>Europe has been gaining ground as a share of global sales, while NA continues to decline.</a:t>
            </a:r>
          </a:p>
        </p:txBody>
      </p:sp>
      <p:sp>
        <p:nvSpPr>
          <p:cNvPr id="9" name="TextBox 8">
            <a:extLst>
              <a:ext uri="{FF2B5EF4-FFF2-40B4-BE49-F238E27FC236}">
                <a16:creationId xmlns:a16="http://schemas.microsoft.com/office/drawing/2014/main" id="{03B64C7E-991E-4198-ADD2-4D59A5073E97}"/>
              </a:ext>
            </a:extLst>
          </p:cNvPr>
          <p:cNvSpPr txBox="1"/>
          <p:nvPr/>
        </p:nvSpPr>
        <p:spPr>
          <a:xfrm>
            <a:off x="9079706" y="1438275"/>
            <a:ext cx="2980428" cy="2308324"/>
          </a:xfrm>
          <a:prstGeom prst="rect">
            <a:avLst/>
          </a:prstGeom>
          <a:noFill/>
        </p:spPr>
        <p:txBody>
          <a:bodyPr wrap="square" rtlCol="0">
            <a:spAutoFit/>
          </a:bodyPr>
          <a:lstStyle/>
          <a:p>
            <a:r>
              <a:rPr lang="en-US" b="1" dirty="0">
                <a:solidFill>
                  <a:srgbClr val="F13D40"/>
                </a:solidFill>
              </a:rPr>
              <a:t>Other regions are growing</a:t>
            </a:r>
          </a:p>
          <a:p>
            <a:endParaRPr lang="en-US" dirty="0">
              <a:solidFill>
                <a:schemeClr val="bg1"/>
              </a:solidFill>
            </a:endParaRPr>
          </a:p>
          <a:p>
            <a:r>
              <a:rPr lang="en-US" dirty="0">
                <a:solidFill>
                  <a:schemeClr val="bg1"/>
                </a:solidFill>
              </a:rPr>
              <a:t>Regions outside North America, Europe, and Japan are steadily gaining ground as a share of total sales. More research should be done on these emerging markets.</a:t>
            </a:r>
          </a:p>
        </p:txBody>
      </p:sp>
      <p:sp>
        <p:nvSpPr>
          <p:cNvPr id="10" name="TextBox 9">
            <a:extLst>
              <a:ext uri="{FF2B5EF4-FFF2-40B4-BE49-F238E27FC236}">
                <a16:creationId xmlns:a16="http://schemas.microsoft.com/office/drawing/2014/main" id="{9520B0A0-B183-4000-8AA9-5B377830523D}"/>
              </a:ext>
            </a:extLst>
          </p:cNvPr>
          <p:cNvSpPr txBox="1"/>
          <p:nvPr/>
        </p:nvSpPr>
        <p:spPr>
          <a:xfrm>
            <a:off x="9147885" y="4217149"/>
            <a:ext cx="2767278" cy="2308324"/>
          </a:xfrm>
          <a:prstGeom prst="rect">
            <a:avLst/>
          </a:prstGeom>
          <a:noFill/>
        </p:spPr>
        <p:txBody>
          <a:bodyPr wrap="square" rtlCol="0">
            <a:spAutoFit/>
          </a:bodyPr>
          <a:lstStyle/>
          <a:p>
            <a:r>
              <a:rPr lang="en-US" b="1" dirty="0">
                <a:solidFill>
                  <a:srgbClr val="F13D40"/>
                </a:solidFill>
              </a:rPr>
              <a:t>What happened in 2016?</a:t>
            </a:r>
          </a:p>
          <a:p>
            <a:endParaRPr lang="en-US" dirty="0">
              <a:solidFill>
                <a:schemeClr val="bg1"/>
              </a:solidFill>
            </a:endParaRPr>
          </a:p>
          <a:p>
            <a:r>
              <a:rPr lang="en-US" dirty="0">
                <a:solidFill>
                  <a:schemeClr val="bg1"/>
                </a:solidFill>
              </a:rPr>
              <a:t>Europe finally overtook NA. Japan sales spiked while NA sales slumped. Remember that this data may be incomplete, so take it with a grain of salt.</a:t>
            </a:r>
          </a:p>
        </p:txBody>
      </p:sp>
      <p:graphicFrame>
        <p:nvGraphicFramePr>
          <p:cNvPr id="11" name="Chart 10">
            <a:extLst>
              <a:ext uri="{FF2B5EF4-FFF2-40B4-BE49-F238E27FC236}">
                <a16:creationId xmlns:a16="http://schemas.microsoft.com/office/drawing/2014/main" id="{F4F4D40A-CA6C-4441-857F-793E8BC92471}"/>
              </a:ext>
            </a:extLst>
          </p:cNvPr>
          <p:cNvGraphicFramePr>
            <a:graphicFrameLocks/>
          </p:cNvGraphicFramePr>
          <p:nvPr>
            <p:extLst>
              <p:ext uri="{D42A27DB-BD31-4B8C-83A1-F6EECF244321}">
                <p14:modId xmlns:p14="http://schemas.microsoft.com/office/powerpoint/2010/main" val="3690251989"/>
              </p:ext>
            </p:extLst>
          </p:nvPr>
        </p:nvGraphicFramePr>
        <p:xfrm>
          <a:off x="343106" y="1320449"/>
          <a:ext cx="8468386" cy="50958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8062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6F48865D-1E9F-4353-BB30-81151D543117}"/>
              </a:ext>
            </a:extLst>
          </p:cNvPr>
          <p:cNvGraphicFramePr>
            <a:graphicFrameLocks/>
          </p:cNvGraphicFramePr>
          <p:nvPr>
            <p:extLst>
              <p:ext uri="{D42A27DB-BD31-4B8C-83A1-F6EECF244321}">
                <p14:modId xmlns:p14="http://schemas.microsoft.com/office/powerpoint/2010/main" val="4004049966"/>
              </p:ext>
            </p:extLst>
          </p:nvPr>
        </p:nvGraphicFramePr>
        <p:xfrm>
          <a:off x="564841" y="1208302"/>
          <a:ext cx="9970242" cy="5320063"/>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BCDF6A11-CD9E-40AE-BA4D-6A681E1E8E3C}"/>
              </a:ext>
            </a:extLst>
          </p:cNvPr>
          <p:cNvSpPr txBox="1"/>
          <p:nvPr/>
        </p:nvSpPr>
        <p:spPr>
          <a:xfrm>
            <a:off x="464828" y="329635"/>
            <a:ext cx="6097190" cy="769441"/>
          </a:xfrm>
          <a:prstGeom prst="rect">
            <a:avLst/>
          </a:prstGeom>
          <a:noFill/>
        </p:spPr>
        <p:txBody>
          <a:bodyPr wrap="square">
            <a:spAutoFit/>
          </a:bodyPr>
          <a:lstStyle/>
          <a:p>
            <a:r>
              <a:rPr lang="en-US" sz="4400" dirty="0">
                <a:solidFill>
                  <a:srgbClr val="F13D40"/>
                </a:solidFill>
                <a:latin typeface="Arial Rounded MT Bold" panose="020F0704030504030204" pitchFamily="34" charset="0"/>
                <a:cs typeface="Aharoni" panose="02010803020104030203" pitchFamily="2" charset="-79"/>
              </a:rPr>
              <a:t>Genre popularity</a:t>
            </a:r>
            <a:endParaRPr lang="en-US" sz="4400" dirty="0"/>
          </a:p>
        </p:txBody>
      </p:sp>
      <p:sp>
        <p:nvSpPr>
          <p:cNvPr id="7" name="TextBox 6">
            <a:extLst>
              <a:ext uri="{FF2B5EF4-FFF2-40B4-BE49-F238E27FC236}">
                <a16:creationId xmlns:a16="http://schemas.microsoft.com/office/drawing/2014/main" id="{B531E803-6BC1-431E-92E7-1F31F480EEA6}"/>
              </a:ext>
            </a:extLst>
          </p:cNvPr>
          <p:cNvSpPr txBox="1"/>
          <p:nvPr/>
        </p:nvSpPr>
        <p:spPr>
          <a:xfrm>
            <a:off x="5363800" y="200000"/>
            <a:ext cx="6952025" cy="830997"/>
          </a:xfrm>
          <a:prstGeom prst="rect">
            <a:avLst/>
          </a:prstGeom>
          <a:noFill/>
        </p:spPr>
        <p:txBody>
          <a:bodyPr wrap="square" rtlCol="0">
            <a:spAutoFit/>
          </a:bodyPr>
          <a:lstStyle/>
          <a:p>
            <a:r>
              <a:rPr lang="en-US" sz="2400" dirty="0">
                <a:solidFill>
                  <a:srgbClr val="F13D40"/>
                </a:solidFill>
              </a:rPr>
              <a:t>Key takeaway: </a:t>
            </a:r>
            <a:r>
              <a:rPr lang="en-US" sz="2400" dirty="0">
                <a:solidFill>
                  <a:schemeClr val="bg1"/>
                </a:solidFill>
              </a:rPr>
              <a:t>Japan dominates puzzle games, while Europe loves racing games. NA is more diverse.</a:t>
            </a:r>
          </a:p>
        </p:txBody>
      </p:sp>
      <p:sp>
        <p:nvSpPr>
          <p:cNvPr id="8" name="TextBox 7">
            <a:extLst>
              <a:ext uri="{FF2B5EF4-FFF2-40B4-BE49-F238E27FC236}">
                <a16:creationId xmlns:a16="http://schemas.microsoft.com/office/drawing/2014/main" id="{8F65CF4D-859C-476A-8ACF-087A9BA78EB4}"/>
              </a:ext>
            </a:extLst>
          </p:cNvPr>
          <p:cNvSpPr txBox="1"/>
          <p:nvPr/>
        </p:nvSpPr>
        <p:spPr>
          <a:xfrm>
            <a:off x="10729913" y="1309687"/>
            <a:ext cx="1244496" cy="923330"/>
          </a:xfrm>
          <a:prstGeom prst="rect">
            <a:avLst/>
          </a:prstGeom>
          <a:noFill/>
        </p:spPr>
        <p:txBody>
          <a:bodyPr wrap="square" rtlCol="0">
            <a:spAutoFit/>
          </a:bodyPr>
          <a:lstStyle/>
          <a:p>
            <a:r>
              <a:rPr lang="en-US" b="1" dirty="0">
                <a:solidFill>
                  <a:schemeClr val="bg1"/>
                </a:solidFill>
              </a:rPr>
              <a:t>Data is from last 2 years only</a:t>
            </a:r>
            <a:endParaRPr lang="en-US" dirty="0">
              <a:solidFill>
                <a:schemeClr val="bg1"/>
              </a:solidFill>
            </a:endParaRPr>
          </a:p>
        </p:txBody>
      </p:sp>
    </p:spTree>
    <p:extLst>
      <p:ext uri="{BB962C8B-B14F-4D97-AF65-F5344CB8AC3E}">
        <p14:creationId xmlns:p14="http://schemas.microsoft.com/office/powerpoint/2010/main" val="2094631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DEF66209-7D80-48E8-8E19-9E681D37F5E2}"/>
              </a:ext>
            </a:extLst>
          </p:cNvPr>
          <p:cNvGraphicFramePr>
            <a:graphicFrameLocks/>
          </p:cNvGraphicFramePr>
          <p:nvPr>
            <p:extLst>
              <p:ext uri="{D42A27DB-BD31-4B8C-83A1-F6EECF244321}">
                <p14:modId xmlns:p14="http://schemas.microsoft.com/office/powerpoint/2010/main" val="4291272798"/>
              </p:ext>
            </p:extLst>
          </p:nvPr>
        </p:nvGraphicFramePr>
        <p:xfrm>
          <a:off x="85360" y="928688"/>
          <a:ext cx="3989382" cy="566355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a:extLst>
              <a:ext uri="{FF2B5EF4-FFF2-40B4-BE49-F238E27FC236}">
                <a16:creationId xmlns:a16="http://schemas.microsoft.com/office/drawing/2014/main" id="{1F5FF6A5-BA29-473A-A512-4E1931F1ABB2}"/>
              </a:ext>
            </a:extLst>
          </p:cNvPr>
          <p:cNvGraphicFramePr>
            <a:graphicFrameLocks/>
          </p:cNvGraphicFramePr>
          <p:nvPr>
            <p:extLst>
              <p:ext uri="{D42A27DB-BD31-4B8C-83A1-F6EECF244321}">
                <p14:modId xmlns:p14="http://schemas.microsoft.com/office/powerpoint/2010/main" val="2770162602"/>
              </p:ext>
            </p:extLst>
          </p:nvPr>
        </p:nvGraphicFramePr>
        <p:xfrm>
          <a:off x="8261239" y="956530"/>
          <a:ext cx="3930761" cy="563571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9139B366-E44C-4CF5-A2E2-B7844FDE3DB8}"/>
              </a:ext>
            </a:extLst>
          </p:cNvPr>
          <p:cNvGraphicFramePr>
            <a:graphicFrameLocks/>
          </p:cNvGraphicFramePr>
          <p:nvPr>
            <p:extLst>
              <p:ext uri="{D42A27DB-BD31-4B8C-83A1-F6EECF244321}">
                <p14:modId xmlns:p14="http://schemas.microsoft.com/office/powerpoint/2010/main" val="4054077859"/>
              </p:ext>
            </p:extLst>
          </p:nvPr>
        </p:nvGraphicFramePr>
        <p:xfrm>
          <a:off x="4290715" y="928688"/>
          <a:ext cx="3754551" cy="5635715"/>
        </p:xfrm>
        <a:graphic>
          <a:graphicData uri="http://schemas.openxmlformats.org/drawingml/2006/chart">
            <c:chart xmlns:c="http://schemas.openxmlformats.org/drawingml/2006/chart" xmlns:r="http://schemas.openxmlformats.org/officeDocument/2006/relationships" r:id="rId4"/>
          </a:graphicData>
        </a:graphic>
      </p:graphicFrame>
      <p:pic>
        <p:nvPicPr>
          <p:cNvPr id="11" name="Picture 10">
            <a:extLst>
              <a:ext uri="{FF2B5EF4-FFF2-40B4-BE49-F238E27FC236}">
                <a16:creationId xmlns:a16="http://schemas.microsoft.com/office/drawing/2014/main" id="{51C55839-7403-4963-B2A0-A48F1A0BDD3E}"/>
              </a:ext>
            </a:extLst>
          </p:cNvPr>
          <p:cNvPicPr>
            <a:picLocks noChangeAspect="1"/>
          </p:cNvPicPr>
          <p:nvPr/>
        </p:nvPicPr>
        <p:blipFill rotWithShape="1">
          <a:blip r:embed="rId5"/>
          <a:srcRect t="93188" b="-93690"/>
          <a:stretch/>
        </p:blipFill>
        <p:spPr>
          <a:xfrm>
            <a:off x="2175224" y="6387940"/>
            <a:ext cx="8318945" cy="7042493"/>
          </a:xfrm>
          <a:prstGeom prst="rect">
            <a:avLst/>
          </a:prstGeom>
        </p:spPr>
      </p:pic>
      <p:sp>
        <p:nvSpPr>
          <p:cNvPr id="12" name="TextBox 11">
            <a:extLst>
              <a:ext uri="{FF2B5EF4-FFF2-40B4-BE49-F238E27FC236}">
                <a16:creationId xmlns:a16="http://schemas.microsoft.com/office/drawing/2014/main" id="{6C9ED06B-1DB1-434E-8486-B464967B739D}"/>
              </a:ext>
            </a:extLst>
          </p:cNvPr>
          <p:cNvSpPr txBox="1"/>
          <p:nvPr/>
        </p:nvSpPr>
        <p:spPr>
          <a:xfrm>
            <a:off x="379103" y="-6441"/>
            <a:ext cx="6097190" cy="769441"/>
          </a:xfrm>
          <a:prstGeom prst="rect">
            <a:avLst/>
          </a:prstGeom>
          <a:noFill/>
        </p:spPr>
        <p:txBody>
          <a:bodyPr wrap="square">
            <a:spAutoFit/>
          </a:bodyPr>
          <a:lstStyle/>
          <a:p>
            <a:r>
              <a:rPr lang="en-US" sz="4400" dirty="0">
                <a:solidFill>
                  <a:srgbClr val="F13D40"/>
                </a:solidFill>
                <a:latin typeface="Arial Rounded MT Bold" panose="020F0704030504030204" pitchFamily="34" charset="0"/>
                <a:cs typeface="Aharoni" panose="02010803020104030203" pitchFamily="2" charset="-79"/>
              </a:rPr>
              <a:t>Genres over time</a:t>
            </a:r>
            <a:endParaRPr lang="en-US" sz="4400" dirty="0"/>
          </a:p>
        </p:txBody>
      </p:sp>
      <p:sp>
        <p:nvSpPr>
          <p:cNvPr id="13" name="TextBox 12">
            <a:extLst>
              <a:ext uri="{FF2B5EF4-FFF2-40B4-BE49-F238E27FC236}">
                <a16:creationId xmlns:a16="http://schemas.microsoft.com/office/drawing/2014/main" id="{C1FFAF1B-FE2D-4070-8FB1-DFE46C8CC05D}"/>
              </a:ext>
            </a:extLst>
          </p:cNvPr>
          <p:cNvSpPr txBox="1"/>
          <p:nvPr/>
        </p:nvSpPr>
        <p:spPr>
          <a:xfrm>
            <a:off x="5239975" y="0"/>
            <a:ext cx="6952025" cy="830997"/>
          </a:xfrm>
          <a:prstGeom prst="rect">
            <a:avLst/>
          </a:prstGeom>
          <a:noFill/>
        </p:spPr>
        <p:txBody>
          <a:bodyPr wrap="square" rtlCol="0">
            <a:spAutoFit/>
          </a:bodyPr>
          <a:lstStyle/>
          <a:p>
            <a:r>
              <a:rPr lang="en-US" sz="2400" dirty="0">
                <a:solidFill>
                  <a:srgbClr val="F13D40"/>
                </a:solidFill>
              </a:rPr>
              <a:t>Key takeaway: </a:t>
            </a:r>
            <a:r>
              <a:rPr lang="en-US" sz="2400" dirty="0">
                <a:solidFill>
                  <a:schemeClr val="bg1"/>
                </a:solidFill>
              </a:rPr>
              <a:t>RPGs are consistent in Japan. Shooters have gained in NA, Europe. Puzzle, racing have waned.</a:t>
            </a:r>
          </a:p>
        </p:txBody>
      </p:sp>
    </p:spTree>
    <p:extLst>
      <p:ext uri="{BB962C8B-B14F-4D97-AF65-F5344CB8AC3E}">
        <p14:creationId xmlns:p14="http://schemas.microsoft.com/office/powerpoint/2010/main" val="241629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8312BFC-C7C0-4365-A4AA-EA5402027A6E}"/>
              </a:ext>
            </a:extLst>
          </p:cNvPr>
          <p:cNvSpPr>
            <a:spLocks noGrp="1"/>
          </p:cNvSpPr>
          <p:nvPr>
            <p:ph type="title"/>
          </p:nvPr>
        </p:nvSpPr>
        <p:spPr>
          <a:xfrm>
            <a:off x="1016793" y="332581"/>
            <a:ext cx="10515600" cy="920750"/>
          </a:xfrm>
        </p:spPr>
        <p:txBody>
          <a:bodyPr>
            <a:normAutofit/>
          </a:bodyPr>
          <a:lstStyle/>
          <a:p>
            <a:r>
              <a:rPr lang="en-US" dirty="0">
                <a:solidFill>
                  <a:srgbClr val="F13D40"/>
                </a:solidFill>
                <a:latin typeface="Arial Rounded MT Bold" panose="020F0704030504030204" pitchFamily="34" charset="0"/>
                <a:cs typeface="Aharoni" panose="02010803020104030203" pitchFamily="2" charset="-79"/>
              </a:rPr>
              <a:t>WHAT THIS ALL MEANS</a:t>
            </a:r>
          </a:p>
        </p:txBody>
      </p:sp>
      <p:sp>
        <p:nvSpPr>
          <p:cNvPr id="5" name="Content Placeholder 2">
            <a:extLst>
              <a:ext uri="{FF2B5EF4-FFF2-40B4-BE49-F238E27FC236}">
                <a16:creationId xmlns:a16="http://schemas.microsoft.com/office/drawing/2014/main" id="{81CDFB1E-105B-4FE5-8FB9-C07A47BB016D}"/>
              </a:ext>
            </a:extLst>
          </p:cNvPr>
          <p:cNvSpPr>
            <a:spLocks noGrp="1"/>
          </p:cNvSpPr>
          <p:nvPr>
            <p:ph idx="1"/>
          </p:nvPr>
        </p:nvSpPr>
        <p:spPr>
          <a:xfrm>
            <a:off x="895350" y="1253331"/>
            <a:ext cx="10515600" cy="4351338"/>
          </a:xfrm>
        </p:spPr>
        <p:txBody>
          <a:bodyPr>
            <a:normAutofit/>
          </a:bodyPr>
          <a:lstStyle/>
          <a:p>
            <a:r>
              <a:rPr lang="en-US" dirty="0">
                <a:solidFill>
                  <a:schemeClr val="bg1"/>
                </a:solidFill>
              </a:rPr>
              <a:t>This data shows us that physical sales of games are declining in a big way. Digital sales are likely causing this.</a:t>
            </a:r>
          </a:p>
          <a:p>
            <a:r>
              <a:rPr lang="en-US" dirty="0">
                <a:solidFill>
                  <a:schemeClr val="bg1"/>
                </a:solidFill>
              </a:rPr>
              <a:t>As this is happening, Europe and “Other” regions have been enjoying steady growth proportional to NA and Japan.</a:t>
            </a:r>
          </a:p>
          <a:p>
            <a:r>
              <a:rPr lang="en-US" dirty="0">
                <a:solidFill>
                  <a:schemeClr val="bg1"/>
                </a:solidFill>
              </a:rPr>
              <a:t>Genre data from the last several years shows us that different regions have different genre preferences, and those have changed over time.</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971774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8312BFC-C7C0-4365-A4AA-EA5402027A6E}"/>
              </a:ext>
            </a:extLst>
          </p:cNvPr>
          <p:cNvSpPr>
            <a:spLocks noGrp="1"/>
          </p:cNvSpPr>
          <p:nvPr>
            <p:ph type="title"/>
          </p:nvPr>
        </p:nvSpPr>
        <p:spPr>
          <a:xfrm>
            <a:off x="1016793" y="332581"/>
            <a:ext cx="10515600" cy="920750"/>
          </a:xfrm>
        </p:spPr>
        <p:txBody>
          <a:bodyPr>
            <a:normAutofit/>
          </a:bodyPr>
          <a:lstStyle/>
          <a:p>
            <a:r>
              <a:rPr lang="en-US" dirty="0">
                <a:solidFill>
                  <a:srgbClr val="F13D40"/>
                </a:solidFill>
                <a:latin typeface="Arial Rounded MT Bold" panose="020F0704030504030204" pitchFamily="34" charset="0"/>
                <a:cs typeface="Aharoni" panose="02010803020104030203" pitchFamily="2" charset="-79"/>
              </a:rPr>
              <a:t>RECOMMENDED ACTIONS</a:t>
            </a:r>
          </a:p>
        </p:txBody>
      </p:sp>
      <p:sp>
        <p:nvSpPr>
          <p:cNvPr id="5" name="Content Placeholder 2">
            <a:extLst>
              <a:ext uri="{FF2B5EF4-FFF2-40B4-BE49-F238E27FC236}">
                <a16:creationId xmlns:a16="http://schemas.microsoft.com/office/drawing/2014/main" id="{81CDFB1E-105B-4FE5-8FB9-C07A47BB016D}"/>
              </a:ext>
            </a:extLst>
          </p:cNvPr>
          <p:cNvSpPr>
            <a:spLocks noGrp="1"/>
          </p:cNvSpPr>
          <p:nvPr>
            <p:ph idx="1"/>
          </p:nvPr>
        </p:nvSpPr>
        <p:spPr>
          <a:xfrm>
            <a:off x="895349" y="1253331"/>
            <a:ext cx="10856120" cy="4351338"/>
          </a:xfrm>
        </p:spPr>
        <p:txBody>
          <a:bodyPr>
            <a:normAutofit/>
          </a:bodyPr>
          <a:lstStyle/>
          <a:p>
            <a:r>
              <a:rPr lang="en-US" dirty="0" err="1">
                <a:solidFill>
                  <a:schemeClr val="bg1"/>
                </a:solidFill>
              </a:rPr>
              <a:t>GameCo</a:t>
            </a:r>
            <a:r>
              <a:rPr lang="en-US" dirty="0">
                <a:solidFill>
                  <a:schemeClr val="bg1"/>
                </a:solidFill>
              </a:rPr>
              <a:t> should work on procuring data on digital sales to get a more complete picture of gaming market trends.</a:t>
            </a:r>
          </a:p>
          <a:p>
            <a:r>
              <a:rPr lang="en-US" dirty="0" err="1">
                <a:solidFill>
                  <a:schemeClr val="bg1"/>
                </a:solidFill>
              </a:rPr>
              <a:t>GameCo</a:t>
            </a:r>
            <a:r>
              <a:rPr lang="en-US" dirty="0">
                <a:solidFill>
                  <a:schemeClr val="bg1"/>
                </a:solidFill>
              </a:rPr>
              <a:t> should allocate more marketing resources to Europe and “Other” region markets since these sectors are showing consistent growth and will likely continue to grow.</a:t>
            </a:r>
          </a:p>
          <a:p>
            <a:r>
              <a:rPr lang="en-US" dirty="0" err="1">
                <a:solidFill>
                  <a:schemeClr val="bg1"/>
                </a:solidFill>
              </a:rPr>
              <a:t>GameCo</a:t>
            </a:r>
            <a:r>
              <a:rPr lang="en-US" dirty="0">
                <a:solidFill>
                  <a:schemeClr val="bg1"/>
                </a:solidFill>
              </a:rPr>
              <a:t> should find an answer to why the North America market (biggest market until 2016) is declining so rapidly.</a:t>
            </a:r>
          </a:p>
          <a:p>
            <a:r>
              <a:rPr lang="en-US" dirty="0" err="1">
                <a:solidFill>
                  <a:schemeClr val="bg1"/>
                </a:solidFill>
              </a:rPr>
              <a:t>GameCo</a:t>
            </a:r>
            <a:r>
              <a:rPr lang="en-US" dirty="0">
                <a:solidFill>
                  <a:schemeClr val="bg1"/>
                </a:solidFill>
              </a:rPr>
              <a:t> should focus on marketing games genres that have been consistently popular or are trending upward in their respective regions.</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790159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Gadgets on a desk">
            <a:extLst>
              <a:ext uri="{FF2B5EF4-FFF2-40B4-BE49-F238E27FC236}">
                <a16:creationId xmlns:a16="http://schemas.microsoft.com/office/drawing/2014/main" id="{F5820A9B-CA11-4AB9-A121-9E1E872C68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2" name="Title 1">
            <a:extLst>
              <a:ext uri="{FF2B5EF4-FFF2-40B4-BE49-F238E27FC236}">
                <a16:creationId xmlns:a16="http://schemas.microsoft.com/office/drawing/2014/main" id="{5334F77A-2147-4758-AA79-03192C06BE15}"/>
              </a:ext>
            </a:extLst>
          </p:cNvPr>
          <p:cNvSpPr>
            <a:spLocks noGrp="1"/>
          </p:cNvSpPr>
          <p:nvPr>
            <p:ph type="ctrTitle"/>
          </p:nvPr>
        </p:nvSpPr>
        <p:spPr/>
        <p:txBody>
          <a:bodyPr>
            <a:normAutofit/>
          </a:bodyPr>
          <a:lstStyle/>
          <a:p>
            <a:r>
              <a:rPr lang="en-US" sz="5400" dirty="0">
                <a:solidFill>
                  <a:srgbClr val="F13D40"/>
                </a:solidFill>
                <a:latin typeface="Arial Rounded MT Bold" panose="020F0704030504030204" pitchFamily="34" charset="0"/>
                <a:cs typeface="Aharoni" panose="02010803020104030203" pitchFamily="2" charset="-79"/>
              </a:rPr>
              <a:t>THANK YOU!</a:t>
            </a:r>
          </a:p>
        </p:txBody>
      </p:sp>
      <p:sp>
        <p:nvSpPr>
          <p:cNvPr id="3" name="Subtitle 2">
            <a:extLst>
              <a:ext uri="{FF2B5EF4-FFF2-40B4-BE49-F238E27FC236}">
                <a16:creationId xmlns:a16="http://schemas.microsoft.com/office/drawing/2014/main" id="{EA0EE5BA-C895-43E2-ABD3-21BDA71211D9}"/>
              </a:ext>
            </a:extLst>
          </p:cNvPr>
          <p:cNvSpPr>
            <a:spLocks noGrp="1"/>
          </p:cNvSpPr>
          <p:nvPr>
            <p:ph type="subTitle" idx="1"/>
          </p:nvPr>
        </p:nvSpPr>
        <p:spPr/>
        <p:txBody>
          <a:bodyPr/>
          <a:lstStyle/>
          <a:p>
            <a:r>
              <a:rPr lang="en-US" dirty="0">
                <a:solidFill>
                  <a:schemeClr val="bg1"/>
                </a:solidFill>
              </a:rPr>
              <a:t>We hope these data insights </a:t>
            </a:r>
            <a:br>
              <a:rPr lang="en-US" dirty="0">
                <a:solidFill>
                  <a:schemeClr val="bg1"/>
                </a:solidFill>
              </a:rPr>
            </a:br>
            <a:r>
              <a:rPr lang="en-US" dirty="0">
                <a:solidFill>
                  <a:schemeClr val="bg1"/>
                </a:solidFill>
              </a:rPr>
              <a:t>will help inform a smart </a:t>
            </a:r>
            <a:br>
              <a:rPr lang="en-US" dirty="0">
                <a:solidFill>
                  <a:schemeClr val="bg1"/>
                </a:solidFill>
              </a:rPr>
            </a:br>
            <a:r>
              <a:rPr lang="en-US" dirty="0">
                <a:solidFill>
                  <a:schemeClr val="bg1"/>
                </a:solidFill>
              </a:rPr>
              <a:t>marketing strategy.</a:t>
            </a:r>
          </a:p>
        </p:txBody>
      </p:sp>
    </p:spTree>
    <p:extLst>
      <p:ext uri="{BB962C8B-B14F-4D97-AF65-F5344CB8AC3E}">
        <p14:creationId xmlns:p14="http://schemas.microsoft.com/office/powerpoint/2010/main" val="3284632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TotalTime>
  <Words>615</Words>
  <Application>Microsoft Office PowerPoint</Application>
  <PresentationFormat>Widescreen</PresentationFormat>
  <Paragraphs>51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 Rounded MT Bold</vt:lpstr>
      <vt:lpstr>Calibri</vt:lpstr>
      <vt:lpstr>Calibri Light</vt:lpstr>
      <vt:lpstr>Office Theme</vt:lpstr>
      <vt:lpstr>GLOBAL PHYSICAL  GAME SALES</vt:lpstr>
      <vt:lpstr>WHY ARE WE LOOKING AT THIS?</vt:lpstr>
      <vt:lpstr>Total sales</vt:lpstr>
      <vt:lpstr>Sales by region</vt:lpstr>
      <vt:lpstr>PowerPoint Presentation</vt:lpstr>
      <vt:lpstr>PowerPoint Presentation</vt:lpstr>
      <vt:lpstr>WHAT THIS ALL MEANS</vt:lpstr>
      <vt:lpstr>RECOMMENDED ACTIONS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PHYSICAL  GAME SALES</dc:title>
  <dc:creator>Forrest Roth</dc:creator>
  <cp:lastModifiedBy>Forrest Roth</cp:lastModifiedBy>
  <cp:revision>7</cp:revision>
  <dcterms:created xsi:type="dcterms:W3CDTF">2022-04-18T00:55:16Z</dcterms:created>
  <dcterms:modified xsi:type="dcterms:W3CDTF">2022-04-20T15:53:28Z</dcterms:modified>
</cp:coreProperties>
</file>

<file path=docProps/thumbnail.jpeg>
</file>